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51"/>
  </p:notesMasterIdLst>
  <p:sldIdLst>
    <p:sldId id="305" r:id="rId3"/>
    <p:sldId id="302" r:id="rId4"/>
    <p:sldId id="301" r:id="rId5"/>
    <p:sldId id="379" r:id="rId6"/>
    <p:sldId id="297" r:id="rId7"/>
    <p:sldId id="457" r:id="rId8"/>
    <p:sldId id="340" r:id="rId9"/>
    <p:sldId id="458" r:id="rId10"/>
    <p:sldId id="459" r:id="rId11"/>
    <p:sldId id="498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2" r:id="rId23"/>
    <p:sldId id="470" r:id="rId24"/>
    <p:sldId id="476" r:id="rId25"/>
    <p:sldId id="474" r:id="rId26"/>
    <p:sldId id="473" r:id="rId27"/>
    <p:sldId id="475" r:id="rId28"/>
    <p:sldId id="477" r:id="rId29"/>
    <p:sldId id="499" r:id="rId30"/>
    <p:sldId id="471" r:id="rId31"/>
    <p:sldId id="478" r:id="rId32"/>
    <p:sldId id="479" r:id="rId33"/>
    <p:sldId id="480" r:id="rId34"/>
    <p:sldId id="481" r:id="rId35"/>
    <p:sldId id="482" r:id="rId36"/>
    <p:sldId id="484" r:id="rId37"/>
    <p:sldId id="483" r:id="rId38"/>
    <p:sldId id="485" r:id="rId39"/>
    <p:sldId id="486" r:id="rId40"/>
    <p:sldId id="487" r:id="rId41"/>
    <p:sldId id="488" r:id="rId42"/>
    <p:sldId id="489" r:id="rId43"/>
    <p:sldId id="490" r:id="rId44"/>
    <p:sldId id="491" r:id="rId45"/>
    <p:sldId id="501" r:id="rId46"/>
    <p:sldId id="502" r:id="rId47"/>
    <p:sldId id="494" r:id="rId48"/>
    <p:sldId id="495" r:id="rId49"/>
    <p:sldId id="49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6" autoAdjust="0"/>
    <p:restoredTop sz="72245"/>
  </p:normalViewPr>
  <p:slideViewPr>
    <p:cSldViewPr snapToGrid="0">
      <p:cViewPr varScale="1">
        <p:scale>
          <a:sx n="90" d="100"/>
          <a:sy n="90" d="100"/>
        </p:scale>
        <p:origin x="1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8677-3E8F-413F-A783-73AF66984114}" type="datetimeFigureOut">
              <a:t>23.10.2023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5701-EB42-4E88-89B7-1F538247D4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48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96f5ef09c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96f5ef09c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253085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add01bb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add01bb4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make the problem useful and preclude the aforementioned trivial solutions, we have the third property of consensus: validity.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a nutshell, validity requires that only admissible values can be decided.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So, with the validity property, the algorithm which simply decides a default value (which we saw before) does not work as 0 might not be admissible in every single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107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876832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323090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does the configuration change?</a:t>
            </a:r>
          </a:p>
        </p:txBody>
      </p:sp>
    </p:spTree>
    <p:extLst>
      <p:ext uri="{BB962C8B-B14F-4D97-AF65-F5344CB8AC3E}">
        <p14:creationId xmlns:p14="http://schemas.microsoft.com/office/powerpoint/2010/main" val="1361824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configurations are defined with respect to a protocol which solves consensus. </a:t>
            </a:r>
            <a:br>
              <a:rPr lang="en-US" dirty="0"/>
            </a:br>
            <a:r>
              <a:rPr lang="en-US" dirty="0"/>
              <a:t>In our case, it is Pi.</a:t>
            </a:r>
          </a:p>
        </p:txBody>
      </p:sp>
    </p:spTree>
    <p:extLst>
      <p:ext uri="{BB962C8B-B14F-4D97-AF65-F5344CB8AC3E}">
        <p14:creationId xmlns:p14="http://schemas.microsoft.com/office/powerpoint/2010/main" val="218342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start with an initial bivalent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331551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add01bb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add01bb4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make the problem useful and preclude the aforementioned trivial solutions, we have the third property of consensus: validity.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a nutshell, validity requires that only admissible values can be decided.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So, with the validity property, the algorithm which simply decides a default value (which we saw before) does not work as 0 might not be admissible in every single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5312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63597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397261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add01bb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add01bb4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Ok, so let me start the talk by briefly recalling the consensus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am quite sure everyone here is familiar with consensus, so I will quickly go through this part.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2673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3450757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1151239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2502280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3400883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372021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1268189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4099777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574456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3326993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331908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62248d79ab_1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62248d79ab_1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So, we have a system of n processes</a:t>
            </a:r>
          </a:p>
        </p:txBody>
      </p:sp>
    </p:spTree>
    <p:extLst>
      <p:ext uri="{BB962C8B-B14F-4D97-AF65-F5344CB8AC3E}">
        <p14:creationId xmlns:p14="http://schemas.microsoft.com/office/powerpoint/2010/main" val="2200534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2438248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1870068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add01bb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add01bb4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make the problem useful and preclude the aforementioned trivial solutions, we have the third property of consensus: validity.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a nutshell, validity requires that only admissible values can be decided.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So, with the validity property, the algorithm which simply decides a default value (which we saw before) does not work as 0 might not be admissible in every single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917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38590790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1131522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84943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definition holds with respect to Ci and (p, m) message.</a:t>
            </a:r>
          </a:p>
        </p:txBody>
      </p:sp>
    </p:spTree>
    <p:extLst>
      <p:ext uri="{BB962C8B-B14F-4D97-AF65-F5344CB8AC3E}">
        <p14:creationId xmlns:p14="http://schemas.microsoft.com/office/powerpoint/2010/main" val="2677610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that Ci cannot be bivalent* as delivering </a:t>
            </a:r>
          </a:p>
        </p:txBody>
      </p:sp>
    </p:spTree>
    <p:extLst>
      <p:ext uri="{BB962C8B-B14F-4D97-AF65-F5344CB8AC3E}">
        <p14:creationId xmlns:p14="http://schemas.microsoft.com/office/powerpoint/2010/main" val="4237599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60366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9662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62248d79ab_1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62248d79ab_1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 of which t processes can be Byzantine and behave arbitrarily.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Byzantine process is said to be faulty, whereas a non-Byzantine process is correct.</a:t>
            </a:r>
          </a:p>
        </p:txBody>
      </p:sp>
    </p:spTree>
    <p:extLst>
      <p:ext uri="{BB962C8B-B14F-4D97-AF65-F5344CB8AC3E}">
        <p14:creationId xmlns:p14="http://schemas.microsoft.com/office/powerpoint/2010/main" val="3777295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561540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7177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397209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916577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35678852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25477453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add01bb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add01bb4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make the problem useful and preclude the aforementioned trivial solutions, we have the third property of consensus: validity.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a nutshell, validity requires that only admissible values can be decided.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So, with the validity property, the algorithm which simply decides a default value (which we saw before) does not work as 0 might not be admissible in every single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46699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1607452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add01bb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add01bb4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make the problem useful and preclude the aforementioned trivial solutions, we have the third property of consensus: validity.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a nutshell, validity requires that only admissible values can be decided.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So, with the validity property, the algorithm which simply decides a default value (which we saw before) does not work as 0 might not be admissible in every single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247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194281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143678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add01bb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add01bb4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make the problem useful and preclude the aforementioned trivial solutions, we have the third property of consensus: validity.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a nutshell, validity requires that only admissible values can be decided.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So, with the validity property, the algorithm which simply decides a default value (which we saw before) does not work as 0 might not be admissible in every single case.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3529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64591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2b5f9f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2b5f9f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consensus, each process is allowed to propose and decide.</a:t>
            </a:r>
          </a:p>
        </p:txBody>
      </p:sp>
    </p:spTree>
    <p:extLst>
      <p:ext uri="{BB962C8B-B14F-4D97-AF65-F5344CB8AC3E}">
        <p14:creationId xmlns:p14="http://schemas.microsoft.com/office/powerpoint/2010/main" val="276264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24" name="Google Shape;24;p4"/>
          <p:cNvGrpSpPr/>
          <p:nvPr/>
        </p:nvGrpSpPr>
        <p:grpSpPr>
          <a:xfrm>
            <a:off x="1107190" y="572342"/>
            <a:ext cx="994351" cy="61101"/>
            <a:chOff x="4580561" y="2589004"/>
            <a:chExt cx="1064464" cy="25200"/>
          </a:xfrm>
        </p:grpSpPr>
        <p:sp>
          <p:nvSpPr>
            <p:cNvPr id="25" name="Google Shape;2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" name="Google Shape;2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72600" y="1755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32" name="Google Shape;32;p5"/>
          <p:cNvGrpSpPr/>
          <p:nvPr/>
        </p:nvGrpSpPr>
        <p:grpSpPr>
          <a:xfrm>
            <a:off x="1107190" y="572342"/>
            <a:ext cx="994351" cy="61101"/>
            <a:chOff x="4580561" y="2589004"/>
            <a:chExt cx="1064464" cy="25200"/>
          </a:xfrm>
        </p:grpSpPr>
        <p:sp>
          <p:nvSpPr>
            <p:cNvPr id="33" name="Google Shape;33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" name="Google Shape;34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72433" y="1755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91472" y="1755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48" name="Google Shape;48;p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49" name="Google Shape;4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" name="Google Shape;5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6" name="Google Shape;5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" name="Google Shape;5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4" name="Google Shape;74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" name="Google Shape;75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0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0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572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1755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3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572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1755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1755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79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7190" y="572342"/>
            <a:ext cx="994351" cy="61101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3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7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0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2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43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0150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3.png"/><Relationship Id="rId3" Type="http://schemas.openxmlformats.org/officeDocument/2006/relationships/image" Target="../media/image47.png"/><Relationship Id="rId21" Type="http://schemas.openxmlformats.org/officeDocument/2006/relationships/image" Target="../media/image66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7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png"/><Relationship Id="rId5" Type="http://schemas.openxmlformats.org/officeDocument/2006/relationships/image" Target="../media/image57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png"/><Relationship Id="rId5" Type="http://schemas.openxmlformats.org/officeDocument/2006/relationships/image" Target="../media/image57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png"/><Relationship Id="rId10" Type="http://schemas.openxmlformats.org/officeDocument/2006/relationships/image" Target="../media/image47.png"/><Relationship Id="rId4" Type="http://schemas.openxmlformats.org/officeDocument/2006/relationships/image" Target="../media/image67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5.png"/><Relationship Id="rId11" Type="http://schemas.openxmlformats.org/officeDocument/2006/relationships/image" Target="../media/image47.png"/><Relationship Id="rId10" Type="http://schemas.openxmlformats.org/officeDocument/2006/relationships/image" Target="../media/image57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13" Type="http://schemas.openxmlformats.org/officeDocument/2006/relationships/image" Target="../media/image58.png"/><Relationship Id="rId18" Type="http://schemas.openxmlformats.org/officeDocument/2006/relationships/image" Target="../media/image64.png"/><Relationship Id="rId21" Type="http://schemas.openxmlformats.org/officeDocument/2006/relationships/image" Target="../media/image57.png"/><Relationship Id="rId7" Type="http://schemas.openxmlformats.org/officeDocument/2006/relationships/image" Target="../media/image731.png"/><Relationship Id="rId12" Type="http://schemas.openxmlformats.org/officeDocument/2006/relationships/image" Target="../media/image781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1.png"/><Relationship Id="rId11" Type="http://schemas.openxmlformats.org/officeDocument/2006/relationships/image" Target="../media/image771.png"/><Relationship Id="rId5" Type="http://schemas.openxmlformats.org/officeDocument/2006/relationships/image" Target="../media/image69.png"/><Relationship Id="rId15" Type="http://schemas.openxmlformats.org/officeDocument/2006/relationships/image" Target="../media/image61.png"/><Relationship Id="rId10" Type="http://schemas.openxmlformats.org/officeDocument/2006/relationships/image" Target="../media/image761.png"/><Relationship Id="rId19" Type="http://schemas.openxmlformats.org/officeDocument/2006/relationships/image" Target="../media/image65.png"/><Relationship Id="rId4" Type="http://schemas.openxmlformats.org/officeDocument/2006/relationships/image" Target="../media/image67.png"/><Relationship Id="rId9" Type="http://schemas.openxmlformats.org/officeDocument/2006/relationships/image" Target="../media/image751.png"/><Relationship Id="rId14" Type="http://schemas.openxmlformats.org/officeDocument/2006/relationships/image" Target="../media/image59.png"/><Relationship Id="rId2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13" Type="http://schemas.openxmlformats.org/officeDocument/2006/relationships/image" Target="../media/image58.png"/><Relationship Id="rId18" Type="http://schemas.openxmlformats.org/officeDocument/2006/relationships/image" Target="../media/image64.png"/><Relationship Id="rId7" Type="http://schemas.openxmlformats.org/officeDocument/2006/relationships/image" Target="../media/image731.png"/><Relationship Id="rId12" Type="http://schemas.openxmlformats.org/officeDocument/2006/relationships/image" Target="../media/image781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1.png"/><Relationship Id="rId11" Type="http://schemas.openxmlformats.org/officeDocument/2006/relationships/image" Target="../media/image771.png"/><Relationship Id="rId24" Type="http://schemas.openxmlformats.org/officeDocument/2006/relationships/image" Target="../media/image57.png"/><Relationship Id="rId5" Type="http://schemas.openxmlformats.org/officeDocument/2006/relationships/image" Target="../media/image69.png"/><Relationship Id="rId15" Type="http://schemas.openxmlformats.org/officeDocument/2006/relationships/image" Target="../media/image61.png"/><Relationship Id="rId23" Type="http://schemas.openxmlformats.org/officeDocument/2006/relationships/image" Target="../media/image47.png"/><Relationship Id="rId10" Type="http://schemas.openxmlformats.org/officeDocument/2006/relationships/image" Target="../media/image761.png"/><Relationship Id="rId19" Type="http://schemas.openxmlformats.org/officeDocument/2006/relationships/image" Target="../media/image65.png"/><Relationship Id="rId4" Type="http://schemas.openxmlformats.org/officeDocument/2006/relationships/image" Target="../media/image67.png"/><Relationship Id="rId9" Type="http://schemas.openxmlformats.org/officeDocument/2006/relationships/image" Target="../media/image751.png"/><Relationship Id="rId14" Type="http://schemas.openxmlformats.org/officeDocument/2006/relationships/image" Target="../media/image59.png"/><Relationship Id="rId22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13" Type="http://schemas.openxmlformats.org/officeDocument/2006/relationships/image" Target="../media/image58.png"/><Relationship Id="rId18" Type="http://schemas.openxmlformats.org/officeDocument/2006/relationships/image" Target="../media/image64.png"/><Relationship Id="rId7" Type="http://schemas.openxmlformats.org/officeDocument/2006/relationships/image" Target="../media/image731.png"/><Relationship Id="rId12" Type="http://schemas.openxmlformats.org/officeDocument/2006/relationships/image" Target="../media/image781.png"/><Relationship Id="rId17" Type="http://schemas.openxmlformats.org/officeDocument/2006/relationships/image" Target="../media/image63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1.png"/><Relationship Id="rId11" Type="http://schemas.openxmlformats.org/officeDocument/2006/relationships/image" Target="../media/image771.png"/><Relationship Id="rId24" Type="http://schemas.openxmlformats.org/officeDocument/2006/relationships/image" Target="../media/image47.png"/><Relationship Id="rId5" Type="http://schemas.openxmlformats.org/officeDocument/2006/relationships/image" Target="../media/image69.png"/><Relationship Id="rId15" Type="http://schemas.openxmlformats.org/officeDocument/2006/relationships/image" Target="../media/image61.png"/><Relationship Id="rId23" Type="http://schemas.openxmlformats.org/officeDocument/2006/relationships/image" Target="../media/image80.png"/><Relationship Id="rId10" Type="http://schemas.openxmlformats.org/officeDocument/2006/relationships/image" Target="../media/image761.png"/><Relationship Id="rId19" Type="http://schemas.openxmlformats.org/officeDocument/2006/relationships/image" Target="../media/image65.png"/><Relationship Id="rId4" Type="http://schemas.openxmlformats.org/officeDocument/2006/relationships/image" Target="../media/image67.png"/><Relationship Id="rId9" Type="http://schemas.openxmlformats.org/officeDocument/2006/relationships/image" Target="../media/image751.png"/><Relationship Id="rId14" Type="http://schemas.openxmlformats.org/officeDocument/2006/relationships/image" Target="../media/image59.png"/><Relationship Id="rId22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svg"/><Relationship Id="rId11" Type="http://schemas.openxmlformats.org/officeDocument/2006/relationships/image" Target="../media/image60.pn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1.png"/><Relationship Id="rId13" Type="http://schemas.openxmlformats.org/officeDocument/2006/relationships/image" Target="../media/image106.png"/><Relationship Id="rId3" Type="http://schemas.openxmlformats.org/officeDocument/2006/relationships/image" Target="../media/image1051.png"/><Relationship Id="rId7" Type="http://schemas.openxmlformats.org/officeDocument/2006/relationships/image" Target="../media/image991.png"/><Relationship Id="rId12" Type="http://schemas.openxmlformats.org/officeDocument/2006/relationships/image" Target="../media/image10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81.png"/><Relationship Id="rId11" Type="http://schemas.openxmlformats.org/officeDocument/2006/relationships/image" Target="../media/image1031.png"/><Relationship Id="rId5" Type="http://schemas.openxmlformats.org/officeDocument/2006/relationships/image" Target="../media/image971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1.png"/><Relationship Id="rId13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991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81.png"/><Relationship Id="rId11" Type="http://schemas.openxmlformats.org/officeDocument/2006/relationships/image" Target="../media/image1031.png"/><Relationship Id="rId5" Type="http://schemas.openxmlformats.org/officeDocument/2006/relationships/image" Target="../media/image109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8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81.png"/><Relationship Id="rId7" Type="http://schemas.openxmlformats.org/officeDocument/2006/relationships/image" Target="../media/image123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22.png"/><Relationship Id="rId10" Type="http://schemas.openxmlformats.org/officeDocument/2006/relationships/image" Target="../media/image118.png"/><Relationship Id="rId4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ctrTitle"/>
          </p:nvPr>
        </p:nvSpPr>
        <p:spPr>
          <a:xfrm>
            <a:off x="970600" y="1820303"/>
            <a:ext cx="10250800" cy="10126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5050" dirty="0"/>
              <a:t>FLP Impossibility Result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287F87E-EE76-49EF-88D4-4CD098C245FB}"/>
              </a:ext>
            </a:extLst>
          </p:cNvPr>
          <p:cNvSpPr txBox="1">
            <a:spLocks/>
          </p:cNvSpPr>
          <p:nvPr/>
        </p:nvSpPr>
        <p:spPr>
          <a:xfrm>
            <a:off x="-210534" y="6353714"/>
            <a:ext cx="8764225" cy="4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100" b="1" i="1" dirty="0"/>
              <a:t>Inspired by the course “Foundations of Blockchains”, Columbia University</a:t>
            </a:r>
          </a:p>
        </p:txBody>
      </p:sp>
      <p:sp>
        <p:nvSpPr>
          <p:cNvPr id="4" name="Google Shape;855;p65">
            <a:extLst>
              <a:ext uri="{FF2B5EF4-FFF2-40B4-BE49-F238E27FC236}">
                <a16:creationId xmlns:a16="http://schemas.microsoft.com/office/drawing/2014/main" id="{039D5EF0-D01C-5037-70BF-75808FACC0DE}"/>
              </a:ext>
            </a:extLst>
          </p:cNvPr>
          <p:cNvSpPr txBox="1">
            <a:spLocks/>
          </p:cNvSpPr>
          <p:nvPr/>
        </p:nvSpPr>
        <p:spPr>
          <a:xfrm>
            <a:off x="1015795" y="2627810"/>
            <a:ext cx="11596614" cy="65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i="1" dirty="0">
                <a:solidFill>
                  <a:schemeClr val="accent1"/>
                </a:solidFill>
              </a:rPr>
              <a:t>- Deterministic consensus with one failure is impossible in asynchrony –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AEABDD-D31A-2DE3-3BD3-A3982A654605}"/>
              </a:ext>
            </a:extLst>
          </p:cNvPr>
          <p:cNvSpPr/>
          <p:nvPr/>
        </p:nvSpPr>
        <p:spPr>
          <a:xfrm>
            <a:off x="-6311" y="-22785"/>
            <a:ext cx="12618720" cy="841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BD30348-37E7-2695-7134-EC5C664ADDE6}"/>
              </a:ext>
            </a:extLst>
          </p:cNvPr>
          <p:cNvSpPr txBox="1">
            <a:spLocks/>
          </p:cNvSpPr>
          <p:nvPr/>
        </p:nvSpPr>
        <p:spPr>
          <a:xfrm>
            <a:off x="2693042" y="3907267"/>
            <a:ext cx="6805915" cy="44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en-US" sz="2800" b="1" i="1" dirty="0"/>
              <a:t>Distributed Algorithms</a:t>
            </a:r>
          </a:p>
        </p:txBody>
      </p:sp>
    </p:spTree>
    <p:extLst>
      <p:ext uri="{BB962C8B-B14F-4D97-AF65-F5344CB8AC3E}">
        <p14:creationId xmlns:p14="http://schemas.microsoft.com/office/powerpoint/2010/main" val="24998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Asynchronous Model (Formal)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space réservé du texte 3">
                <a:extLst>
                  <a:ext uri="{FF2B5EF4-FFF2-40B4-BE49-F238E27FC236}">
                    <a16:creationId xmlns:a16="http://schemas.microsoft.com/office/drawing/2014/main" id="{C14A6750-8691-DF6E-6A7F-18B5CCFD05E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72431" y="3901360"/>
                <a:ext cx="10093859" cy="1783525"/>
              </a:xfrm>
            </p:spPr>
            <p:txBody>
              <a:bodyPr/>
              <a:lstStyle/>
              <a:p>
                <a:pPr marL="194310" indent="0">
                  <a:buNone/>
                </a:pPr>
                <a:r>
                  <a:rPr lang="en-US" sz="2800" dirty="0"/>
                  <a:t>Rules:</a:t>
                </a:r>
              </a:p>
              <a:p>
                <a:pPr marL="651510" indent="-457200"/>
                <a:r>
                  <a:rPr lang="en-US" sz="2800" dirty="0"/>
                  <a:t>There exists at most one process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which takes finitely many steps; all other processes take infinitely many steps. </a:t>
                </a:r>
                <a:endParaRPr lang="fr-FR" sz="2800" dirty="0"/>
              </a:p>
              <a:p>
                <a:pPr marL="651510" indent="-457200"/>
                <a:r>
                  <a:rPr lang="fr-FR" sz="2800" dirty="0"/>
                  <a:t>If a process </a:t>
                </a:r>
                <a:r>
                  <a:rPr lang="fr-FR" sz="2800" dirty="0" err="1"/>
                  <a:t>takes</a:t>
                </a:r>
                <a:r>
                  <a:rPr lang="fr-FR" sz="2800" dirty="0"/>
                  <a:t> </a:t>
                </a:r>
                <a:r>
                  <a:rPr lang="fr-FR" sz="2800" dirty="0" err="1"/>
                  <a:t>infinitely</a:t>
                </a:r>
                <a:r>
                  <a:rPr lang="fr-FR" sz="2800" dirty="0"/>
                  <a:t> </a:t>
                </a:r>
                <a:r>
                  <a:rPr lang="fr-FR" sz="2800" dirty="0" err="1"/>
                  <a:t>many</a:t>
                </a:r>
                <a:r>
                  <a:rPr lang="fr-FR" sz="2800" dirty="0"/>
                  <a:t> </a:t>
                </a:r>
                <a:r>
                  <a:rPr lang="fr-FR" sz="2800" dirty="0" err="1"/>
                  <a:t>steps</a:t>
                </a:r>
                <a:r>
                  <a:rPr lang="fr-FR" sz="2800" dirty="0"/>
                  <a:t>, </a:t>
                </a:r>
                <a:r>
                  <a:rPr lang="fr-FR" sz="2800" dirty="0" err="1"/>
                  <a:t>it</a:t>
                </a:r>
                <a:r>
                  <a:rPr lang="fr-FR" sz="2800" dirty="0"/>
                  <a:t> </a:t>
                </a:r>
                <a:r>
                  <a:rPr lang="fr-FR" sz="2800" dirty="0" err="1"/>
                  <a:t>delivers</a:t>
                </a:r>
                <a:r>
                  <a:rPr lang="fr-FR" sz="2800" dirty="0"/>
                  <a:t> all messages sent to </a:t>
                </a:r>
                <a:r>
                  <a:rPr lang="fr-FR" sz="2800" dirty="0" err="1"/>
                  <a:t>it</a:t>
                </a:r>
                <a:r>
                  <a:rPr lang="fr-FR" sz="2800" dirty="0"/>
                  <a:t> by </a:t>
                </a:r>
                <a:r>
                  <a:rPr lang="fr-FR" sz="2800" dirty="0" err="1"/>
                  <a:t>processes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r-FR" sz="2800" dirty="0"/>
                  <a:t> (if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r-FR" sz="2800" dirty="0"/>
                  <a:t> exists).</a:t>
                </a:r>
                <a:endParaRPr lang="en-US" sz="2800" dirty="0"/>
              </a:p>
            </p:txBody>
          </p:sp>
        </mc:Choice>
        <mc:Fallback>
          <p:sp>
            <p:nvSpPr>
              <p:cNvPr id="10" name="Espace réservé du texte 3">
                <a:extLst>
                  <a:ext uri="{FF2B5EF4-FFF2-40B4-BE49-F238E27FC236}">
                    <a16:creationId xmlns:a16="http://schemas.microsoft.com/office/drawing/2014/main" id="{C14A6750-8691-DF6E-6A7F-18B5CCFD0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2431" y="3901360"/>
                <a:ext cx="10093859" cy="1783525"/>
              </a:xfrm>
              <a:blipFill>
                <a:blip r:embed="rId3"/>
                <a:stretch>
                  <a:fillRect t="-709" b="-5248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texte 3">
                <a:extLst>
                  <a:ext uri="{FF2B5EF4-FFF2-40B4-BE49-F238E27FC236}">
                    <a16:creationId xmlns:a16="http://schemas.microsoft.com/office/drawing/2014/main" id="{1AD5C8D8-255F-39AD-9136-46436A2E75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432" y="3555730"/>
                <a:ext cx="10093859" cy="1783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609585" marR="0" lvl="0" indent="-414856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1219170" marR="0" lvl="1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828754" marR="0" lvl="2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2438339" marR="0" lvl="3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3047924" marR="0" lvl="4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3657509" marR="0" lvl="5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4267093" marR="0" lvl="6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4876678" marR="0" lvl="7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5486263" marR="0" lvl="8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194310" indent="0">
                  <a:buFont typeface="Lato"/>
                  <a:buNone/>
                </a:pPr>
                <a:r>
                  <a:rPr lang="en-US" sz="2800" b="1" kern="0" dirty="0"/>
                  <a:t>while (true):</a:t>
                </a:r>
              </a:p>
              <a:p>
                <a:pPr marL="708660" indent="-514350">
                  <a:buFont typeface="+mj-lt"/>
                  <a:buAutoNum type="arabicPeriod"/>
                </a:pPr>
                <a:r>
                  <a:rPr lang="en-US" sz="2800" kern="0" dirty="0"/>
                  <a:t>select </a:t>
                </a:r>
                <a14:m>
                  <m:oMath xmlns:m="http://schemas.openxmlformats.org/officeDocument/2006/math">
                    <m:r>
                      <a:rPr lang="en-US" sz="2800" b="0" ker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)∈</m:t>
                    </m:r>
                  </m:oMath>
                </a14:m>
                <a:r>
                  <a:rPr lang="en-US" sz="2800" kern="0" dirty="0"/>
                  <a:t> </a:t>
                </a:r>
                <a:r>
                  <a:rPr lang="en-US" sz="2800" b="1" kern="0" dirty="0"/>
                  <a:t>M</a:t>
                </a:r>
                <a14:m>
                  <m:oMath xmlns:m="http://schemas.openxmlformats.org/officeDocument/2006/math">
                    <m:r>
                      <a:rPr lang="en-US" sz="2800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d>
                      <m:dPr>
                        <m:ctrlPr>
                          <a:rPr lang="en-US" sz="2800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,⊥</m:t>
                        </m:r>
                      </m:e>
                    </m:d>
                    <m:r>
                      <a:rPr lang="en-US" sz="2800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kern="0" dirty="0"/>
              </a:p>
              <a:p>
                <a:pPr marL="708660" indent="-514350">
                  <a:buFont typeface="+mj-lt"/>
                  <a:buAutoNum type="arabicPeriod"/>
                </a:pPr>
                <a:r>
                  <a:rPr lang="en-US" sz="2800" kern="0" dirty="0"/>
                  <a:t>deliver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800" kern="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fr-FR" sz="2800" kern="0" dirty="0"/>
              </a:p>
              <a:p>
                <a:pPr marL="70866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2800" kern="0" dirty="0"/>
                  <a:t> adds </a:t>
                </a:r>
                <a:r>
                  <a:rPr lang="fr-FR" sz="2800" kern="0" dirty="0" err="1"/>
                  <a:t>any</a:t>
                </a:r>
                <a:r>
                  <a:rPr lang="fr-FR" sz="2800" kern="0" dirty="0"/>
                  <a:t> </a:t>
                </a:r>
                <a:r>
                  <a:rPr lang="fr-FR" sz="2800" kern="0" dirty="0" err="1"/>
                  <a:t>number</a:t>
                </a:r>
                <a:r>
                  <a:rPr lang="fr-FR" sz="2800" kern="0" dirty="0"/>
                  <a:t> of messages to </a:t>
                </a:r>
                <a:r>
                  <a:rPr lang="fr-FR" sz="2800" b="1" kern="0" dirty="0"/>
                  <a:t>M</a:t>
                </a:r>
                <a:endParaRPr lang="fr-FR" sz="2800" kern="0" dirty="0"/>
              </a:p>
            </p:txBody>
          </p:sp>
        </mc:Choice>
        <mc:Fallback>
          <p:sp>
            <p:nvSpPr>
              <p:cNvPr id="2" name="Espace réservé du texte 3">
                <a:extLst>
                  <a:ext uri="{FF2B5EF4-FFF2-40B4-BE49-F238E27FC236}">
                    <a16:creationId xmlns:a16="http://schemas.microsoft.com/office/drawing/2014/main" id="{1AD5C8D8-255F-39AD-9136-46436A2E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32" y="3555730"/>
                <a:ext cx="10093859" cy="1783525"/>
              </a:xfrm>
              <a:prstGeom prst="rect">
                <a:avLst/>
              </a:prstGeom>
              <a:blipFill>
                <a:blip r:embed="rId4"/>
                <a:stretch>
                  <a:fillRect b="-246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7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0156 -0.32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1111824" cy="108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i="1" dirty="0"/>
              <a:t>FLP Impossibility Result</a:t>
            </a: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158F5-947F-2B48-948E-79A070326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855;p65">
                <a:extLst>
                  <a:ext uri="{FF2B5EF4-FFF2-40B4-BE49-F238E27FC236}">
                    <a16:creationId xmlns:a16="http://schemas.microsoft.com/office/drawing/2014/main" id="{5EA3C033-E2D2-B033-799D-1079D2331C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599" y="3605062"/>
                <a:ext cx="10985546" cy="659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9pPr>
              </a:lstStyle>
              <a:p>
                <a:r>
                  <a:rPr lang="en-US" sz="3700" i="1" dirty="0"/>
                  <a:t>For every </a:t>
                </a:r>
                <a14:m>
                  <m:oMath xmlns:m="http://schemas.openxmlformats.org/officeDocument/2006/math">
                    <m:r>
                      <a:rPr lang="en-US" sz="37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7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7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i="1" dirty="0"/>
                  <a:t>, </a:t>
                </a:r>
                <a:r>
                  <a:rPr lang="fr-FR" i="1" dirty="0" err="1"/>
                  <a:t>even</a:t>
                </a:r>
                <a:r>
                  <a:rPr lang="fr-FR" i="1" dirty="0"/>
                  <a:t> </a:t>
                </a:r>
                <a:r>
                  <a:rPr lang="fr-FR" i="1" dirty="0" err="1"/>
                  <a:t>with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i="1" dirty="0"/>
                  <a:t>, no </a:t>
                </a:r>
                <a:r>
                  <a:rPr lang="fr-FR" i="1" dirty="0" err="1"/>
                  <a:t>deterministic</a:t>
                </a:r>
                <a:r>
                  <a:rPr lang="fr-FR" i="1" dirty="0"/>
                  <a:t> </a:t>
                </a:r>
                <a:r>
                  <a:rPr lang="fr-FR" i="1" dirty="0" err="1"/>
                  <a:t>protocol</a:t>
                </a:r>
                <a:r>
                  <a:rPr lang="fr-FR" i="1" dirty="0"/>
                  <a:t> for </a:t>
                </a:r>
                <a:r>
                  <a:rPr lang="fr-FR" i="1" dirty="0" err="1"/>
                  <a:t>binary</a:t>
                </a:r>
                <a:r>
                  <a:rPr lang="fr-FR" i="1" dirty="0"/>
                  <a:t> consensus </a:t>
                </a:r>
                <a:r>
                  <a:rPr lang="fr-FR" i="1" dirty="0" err="1"/>
                  <a:t>exists</a:t>
                </a:r>
                <a:r>
                  <a:rPr lang="fr-FR" i="1" dirty="0"/>
                  <a:t>. </a:t>
                </a:r>
              </a:p>
            </p:txBody>
          </p:sp>
        </mc:Choice>
        <mc:Fallback xmlns="">
          <p:sp>
            <p:nvSpPr>
              <p:cNvPr id="3" name="Google Shape;855;p65">
                <a:extLst>
                  <a:ext uri="{FF2B5EF4-FFF2-40B4-BE49-F238E27FC236}">
                    <a16:creationId xmlns:a16="http://schemas.microsoft.com/office/drawing/2014/main" id="{5EA3C033-E2D2-B033-799D-1079D2331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99" y="3605062"/>
                <a:ext cx="10985546" cy="659885"/>
              </a:xfrm>
              <a:prstGeom prst="rect">
                <a:avLst/>
              </a:prstGeom>
              <a:blipFill>
                <a:blip r:embed="rId3"/>
                <a:stretch>
                  <a:fillRect l="-1501" t="-1887" b="-128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1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Proof by Contradiction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DD0AF-D1B2-173D-074C-C1AD03738B41}"/>
                  </a:ext>
                </a:extLst>
              </p:cNvPr>
              <p:cNvSpPr txBox="1"/>
              <p:nvPr/>
            </p:nvSpPr>
            <p:spPr>
              <a:xfrm>
                <a:off x="1834235" y="3013501"/>
                <a:ext cx="85235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Consensus protocol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4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exists.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DD0AF-D1B2-173D-074C-C1AD03738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35" y="3013501"/>
                <a:ext cx="8523529" cy="830997"/>
              </a:xfrm>
              <a:prstGeom prst="rect">
                <a:avLst/>
              </a:prstGeom>
              <a:blipFill>
                <a:blip r:embed="rId3"/>
                <a:stretch>
                  <a:fillRect l="-149" t="-16667" r="-149" b="-3787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6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Configurations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texte 3">
                <a:extLst>
                  <a:ext uri="{FF2B5EF4-FFF2-40B4-BE49-F238E27FC236}">
                    <a16:creationId xmlns:a16="http://schemas.microsoft.com/office/drawing/2014/main" id="{693A2AF6-8D52-4F66-E682-C5C9416682E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72433" y="2307631"/>
                <a:ext cx="10409303" cy="3014800"/>
              </a:xfrm>
            </p:spPr>
            <p:txBody>
              <a:bodyPr/>
              <a:lstStyle/>
              <a:p>
                <a:pPr marL="608965" indent="-414655"/>
                <a:r>
                  <a:rPr lang="en-US" sz="2800" b="1" dirty="0"/>
                  <a:t>Informally: </a:t>
                </a:r>
                <a:r>
                  <a:rPr lang="en-US" sz="2800" dirty="0"/>
                  <a:t>snapshot of a run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endParaRPr lang="fr-FR" sz="2800" dirty="0">
                  <a:solidFill>
                    <a:schemeClr val="tx1"/>
                  </a:solidFill>
                </a:endParaRPr>
              </a:p>
              <a:p>
                <a:pPr marL="608965" indent="-414655">
                  <a:lnSpc>
                    <a:spcPct val="200000"/>
                  </a:lnSpc>
                </a:pPr>
                <a:r>
                  <a:rPr lang="fr-FR" sz="2800" b="1" dirty="0"/>
                  <a:t>A configuration </a:t>
                </a:r>
                <a:r>
                  <a:rPr lang="fr-FR" sz="2800" b="1" dirty="0" err="1"/>
                  <a:t>includes</a:t>
                </a:r>
                <a:r>
                  <a:rPr lang="fr-FR" sz="2800" b="1" dirty="0"/>
                  <a:t>:</a:t>
                </a:r>
              </a:p>
              <a:p>
                <a:pPr marL="1218550" lvl="1" indent="-414655">
                  <a:lnSpc>
                    <a:spcPct val="100000"/>
                  </a:lnSpc>
                </a:pPr>
                <a:r>
                  <a:rPr lang="fr-FR" sz="2600" dirty="0"/>
                  <a:t>the </a:t>
                </a:r>
                <a:r>
                  <a:rPr lang="fr-FR" sz="2600" dirty="0" err="1"/>
                  <a:t>current</a:t>
                </a:r>
                <a:r>
                  <a:rPr lang="fr-FR" sz="2600" dirty="0"/>
                  <a:t> state of the message pool </a:t>
                </a:r>
                <a:r>
                  <a:rPr lang="fr-FR" sz="2600" b="1" dirty="0"/>
                  <a:t>M</a:t>
                </a:r>
              </a:p>
              <a:p>
                <a:pPr marL="1218550" lvl="1" indent="-414655">
                  <a:lnSpc>
                    <a:spcPct val="100000"/>
                  </a:lnSpc>
                </a:pPr>
                <a:r>
                  <a:rPr lang="fr-FR" sz="2600" dirty="0"/>
                  <a:t>the </a:t>
                </a:r>
                <a:r>
                  <a:rPr lang="fr-FR" sz="2600" dirty="0" err="1"/>
                  <a:t>proposal</a:t>
                </a:r>
                <a:r>
                  <a:rPr lang="fr-FR" sz="2600" dirty="0"/>
                  <a:t> of </a:t>
                </a:r>
                <a:r>
                  <a:rPr lang="fr-FR" sz="2600" dirty="0" err="1"/>
                  <a:t>each</a:t>
                </a:r>
                <a:r>
                  <a:rPr lang="fr-FR" sz="2600" dirty="0"/>
                  <a:t> process</a:t>
                </a:r>
              </a:p>
              <a:p>
                <a:pPr marL="1218550" lvl="1" indent="-414655">
                  <a:lnSpc>
                    <a:spcPct val="100000"/>
                  </a:lnSpc>
                </a:pPr>
                <a:r>
                  <a:rPr lang="fr-FR" sz="2600" dirty="0"/>
                  <a:t>the </a:t>
                </a:r>
                <a:r>
                  <a:rPr lang="fr-FR" sz="2600" dirty="0" err="1"/>
                  <a:t>sequence</a:t>
                </a:r>
                <a:r>
                  <a:rPr lang="fr-FR" sz="2600" dirty="0"/>
                  <a:t> of messages </a:t>
                </a:r>
                <a:r>
                  <a:rPr lang="fr-FR" sz="2600" dirty="0" err="1"/>
                  <a:t>received</a:t>
                </a:r>
                <a:r>
                  <a:rPr lang="fr-FR" sz="2600" dirty="0"/>
                  <a:t> </a:t>
                </a:r>
                <a:r>
                  <a:rPr lang="fr-FR" sz="2600" dirty="0" err="1"/>
                  <a:t>thus</a:t>
                </a:r>
                <a:r>
                  <a:rPr lang="fr-FR" sz="2600" dirty="0"/>
                  <a:t> far by </a:t>
                </a:r>
                <a:r>
                  <a:rPr lang="fr-FR" sz="2600" dirty="0" err="1"/>
                  <a:t>each</a:t>
                </a:r>
                <a:r>
                  <a:rPr lang="fr-FR" sz="2600" dirty="0"/>
                  <a:t> process</a:t>
                </a:r>
              </a:p>
            </p:txBody>
          </p:sp>
        </mc:Choice>
        <mc:Fallback xmlns="">
          <p:sp>
            <p:nvSpPr>
              <p:cNvPr id="2" name="Espace réservé du texte 3">
                <a:extLst>
                  <a:ext uri="{FF2B5EF4-FFF2-40B4-BE49-F238E27FC236}">
                    <a16:creationId xmlns:a16="http://schemas.microsoft.com/office/drawing/2014/main" id="{693A2AF6-8D52-4F66-E682-C5C941668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2433" y="2307631"/>
                <a:ext cx="10409303" cy="3014800"/>
              </a:xfrm>
              <a:blipFill>
                <a:blip r:embed="rId3"/>
                <a:stretch>
                  <a:fillRect t="-418" b="-2008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Google Shape;158;p1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972600" y="742200"/>
                <a:ext cx="10251200" cy="7136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3450" dirty="0"/>
                  <a:t>Runs of </a:t>
                </a:r>
                <a14:m>
                  <m:oMath xmlns:m="http://schemas.openxmlformats.org/officeDocument/2006/math">
                    <m:r>
                      <a:rPr lang="en" sz="34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𝚷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58" name="Google Shape;15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2600" y="742200"/>
                <a:ext cx="10251200" cy="713600"/>
              </a:xfrm>
              <a:prstGeom prst="rect">
                <a:avLst/>
              </a:prstGeom>
              <a:blipFill>
                <a:blip r:embed="rId3"/>
                <a:stretch>
                  <a:fillRect l="-1361" t="-1754" b="-2631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693A2AF6-8D52-4F66-E682-C5C941668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433" y="1503585"/>
            <a:ext cx="10409303" cy="1759877"/>
          </a:xfrm>
        </p:spPr>
        <p:txBody>
          <a:bodyPr/>
          <a:lstStyle/>
          <a:p>
            <a:pPr marL="194310" indent="0">
              <a:buNone/>
            </a:pPr>
            <a:r>
              <a:rPr lang="en-US" sz="2800" dirty="0"/>
              <a:t>Walk through a big (possibly infinite) </a:t>
            </a:r>
            <a:r>
              <a:rPr lang="en-US" sz="2800" b="1" dirty="0"/>
              <a:t>directed graph</a:t>
            </a:r>
            <a:r>
              <a:rPr lang="en-US" sz="2800" dirty="0"/>
              <a:t>, with vertices corresponding to </a:t>
            </a:r>
            <a:r>
              <a:rPr lang="en-US" sz="2800" b="1" dirty="0"/>
              <a:t>configurations</a:t>
            </a:r>
            <a:r>
              <a:rPr lang="en-US" sz="2800" dirty="0"/>
              <a:t> and edges corresponding to </a:t>
            </a:r>
            <a:r>
              <a:rPr lang="en-US" sz="2800" b="1" dirty="0"/>
              <a:t>message deliveries</a:t>
            </a:r>
            <a:r>
              <a:rPr lang="en-US" sz="2800" dirty="0"/>
              <a:t>.</a:t>
            </a:r>
            <a:endParaRPr lang="fr-FR" sz="26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C9AC7DA-5375-3A51-1EEB-0308E0A1D69C}"/>
              </a:ext>
            </a:extLst>
          </p:cNvPr>
          <p:cNvGrpSpPr/>
          <p:nvPr/>
        </p:nvGrpSpPr>
        <p:grpSpPr>
          <a:xfrm>
            <a:off x="1150825" y="3492622"/>
            <a:ext cx="9890349" cy="2840513"/>
            <a:chOff x="1024765" y="3275287"/>
            <a:chExt cx="9890349" cy="28405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27969D-2CA1-9573-96EB-F4CAF99E2B10}"/>
                </a:ext>
              </a:extLst>
            </p:cNvPr>
            <p:cNvGrpSpPr/>
            <p:nvPr/>
          </p:nvGrpSpPr>
          <p:grpSpPr>
            <a:xfrm>
              <a:off x="1363717" y="4351283"/>
              <a:ext cx="638503" cy="638503"/>
              <a:chOff x="1537138" y="3831021"/>
              <a:chExt cx="638503" cy="63850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911E6C-1B53-7C43-999A-8DE97D1C907F}"/>
                  </a:ext>
                </a:extLst>
              </p:cNvPr>
              <p:cNvSpPr/>
              <p:nvPr/>
            </p:nvSpPr>
            <p:spPr>
              <a:xfrm>
                <a:off x="1537138" y="3831021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5123D971-7B6B-F387-9F1D-21F35CE86AFE}"/>
                      </a:ext>
                    </a:extLst>
                  </p:cNvPr>
                  <p:cNvSpPr txBox="1"/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H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5123D971-7B6B-F387-9F1D-21F35CE86A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651"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751A6F-FE44-78E6-359F-32090715EF08}"/>
                </a:ext>
              </a:extLst>
            </p:cNvPr>
            <p:cNvGrpSpPr/>
            <p:nvPr/>
          </p:nvGrpSpPr>
          <p:grpSpPr>
            <a:xfrm>
              <a:off x="3053256" y="5477297"/>
              <a:ext cx="638503" cy="638503"/>
              <a:chOff x="1537138" y="3831021"/>
              <a:chExt cx="638503" cy="63850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7012C0F-8302-53B5-45F5-2FA3D2DCEF24}"/>
                  </a:ext>
                </a:extLst>
              </p:cNvPr>
              <p:cNvSpPr/>
              <p:nvPr/>
            </p:nvSpPr>
            <p:spPr>
              <a:xfrm>
                <a:off x="1537138" y="3831021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EAC8CBF-4E73-8878-540F-3488D4E5D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H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EAC8CBF-4E73-8878-540F-3488D4E5D1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651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8D6946-F1B6-F361-7302-B3798E0F04C1}"/>
                </a:ext>
              </a:extLst>
            </p:cNvPr>
            <p:cNvGrpSpPr/>
            <p:nvPr/>
          </p:nvGrpSpPr>
          <p:grpSpPr>
            <a:xfrm>
              <a:off x="2468945" y="3275287"/>
              <a:ext cx="638503" cy="638503"/>
              <a:chOff x="1537138" y="3831021"/>
              <a:chExt cx="638503" cy="63850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A83AFA8-8FBB-4E1A-3EB0-78BAB879339B}"/>
                  </a:ext>
                </a:extLst>
              </p:cNvPr>
              <p:cNvSpPr/>
              <p:nvPr/>
            </p:nvSpPr>
            <p:spPr>
              <a:xfrm>
                <a:off x="1537138" y="3831021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AEF19E0-F071-3335-89B9-B74E89E2CA34}"/>
                      </a:ext>
                    </a:extLst>
                  </p:cNvPr>
                  <p:cNvSpPr txBox="1"/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H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AEF19E0-F071-3335-89B9-B74E89E2CA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977"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27BB56-7246-D9FE-005B-61EE3D0E1391}"/>
                </a:ext>
              </a:extLst>
            </p:cNvPr>
            <p:cNvGrpSpPr/>
            <p:nvPr/>
          </p:nvGrpSpPr>
          <p:grpSpPr>
            <a:xfrm>
              <a:off x="4619296" y="4020207"/>
              <a:ext cx="638503" cy="638503"/>
              <a:chOff x="1537138" y="3831021"/>
              <a:chExt cx="638503" cy="63850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2380185-462E-33E5-E980-186034E4E292}"/>
                  </a:ext>
                </a:extLst>
              </p:cNvPr>
              <p:cNvSpPr/>
              <p:nvPr/>
            </p:nvSpPr>
            <p:spPr>
              <a:xfrm>
                <a:off x="1537138" y="3831021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CBC907B-9F02-0199-54B4-DD2A74983E25}"/>
                      </a:ext>
                    </a:extLst>
                  </p:cNvPr>
                  <p:cNvSpPr txBox="1"/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H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CBC907B-9F02-0199-54B4-DD2A74983E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651"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009C65-9E81-09A0-BDD3-2081473F986C}"/>
                </a:ext>
              </a:extLst>
            </p:cNvPr>
            <p:cNvGrpSpPr/>
            <p:nvPr/>
          </p:nvGrpSpPr>
          <p:grpSpPr>
            <a:xfrm>
              <a:off x="5857832" y="5477297"/>
              <a:ext cx="638503" cy="638503"/>
              <a:chOff x="1537138" y="3831021"/>
              <a:chExt cx="638503" cy="63850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60F680-7238-4C39-DFA2-449B9CBDA94D}"/>
                  </a:ext>
                </a:extLst>
              </p:cNvPr>
              <p:cNvSpPr/>
              <p:nvPr/>
            </p:nvSpPr>
            <p:spPr>
              <a:xfrm>
                <a:off x="1537138" y="3831021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BA371C3-3DD7-CED3-4830-A4BF6B5AC8B6}"/>
                      </a:ext>
                    </a:extLst>
                  </p:cNvPr>
                  <p:cNvSpPr txBox="1"/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H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BA371C3-3DD7-CED3-4830-A4BF6B5AC8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143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89DB523-7D0A-ADB9-B074-3F858B0FB7AA}"/>
                </a:ext>
              </a:extLst>
            </p:cNvPr>
            <p:cNvGrpSpPr/>
            <p:nvPr/>
          </p:nvGrpSpPr>
          <p:grpSpPr>
            <a:xfrm>
              <a:off x="8296232" y="4496054"/>
              <a:ext cx="638503" cy="638503"/>
              <a:chOff x="1537138" y="3831021"/>
              <a:chExt cx="638503" cy="63850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E65E509-F354-06B3-146F-4A090751ACFF}"/>
                  </a:ext>
                </a:extLst>
              </p:cNvPr>
              <p:cNvSpPr/>
              <p:nvPr/>
            </p:nvSpPr>
            <p:spPr>
              <a:xfrm>
                <a:off x="1537138" y="3831021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A7D57FC-20E5-7F83-9D26-E8955042FC9C}"/>
                      </a:ext>
                    </a:extLst>
                  </p:cNvPr>
                  <p:cNvSpPr txBox="1"/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H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A7D57FC-20E5-7F83-9D26-E8955042FC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1330" y="3888662"/>
                    <a:ext cx="530117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143"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BE94ACA-576C-1EF3-94FE-B242376BE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3979" y="3799490"/>
              <a:ext cx="639158" cy="609434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7D621A9-349E-F7E3-9461-F47FB56F792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1948026" y="4875486"/>
              <a:ext cx="1198737" cy="695318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A74B94F-113E-33D4-EB5F-3013ABFFF0EE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>
              <a:off x="3107446" y="3637894"/>
              <a:ext cx="1511850" cy="701565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280C28D-B93C-10A6-7FB4-1B4A1B15366B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>
              <a:off x="3702500" y="5796548"/>
              <a:ext cx="2155332" cy="1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D77192B-AB79-A4FF-0C9A-0B3B65F3368C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flipV="1">
              <a:off x="6496333" y="5041050"/>
              <a:ext cx="1893406" cy="750077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704F888-00C4-D20E-077D-81F0A8EBC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7797" y="3799490"/>
              <a:ext cx="2185239" cy="539968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6F7002D-5BB1-F605-7039-C32862277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1272" y="4553695"/>
              <a:ext cx="1243252" cy="244603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6C6BF2-C02C-9466-E3F3-A0D77C9B1D41}"/>
                </a:ext>
              </a:extLst>
            </p:cNvPr>
            <p:cNvSpPr txBox="1"/>
            <p:nvPr/>
          </p:nvSpPr>
          <p:spPr>
            <a:xfrm>
              <a:off x="7050341" y="3465867"/>
              <a:ext cx="1124080" cy="871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-US" sz="2533" b="1" dirty="0">
                  <a:solidFill>
                    <a:srgbClr val="595959"/>
                  </a:solidFill>
                  <a:latin typeface="Lato" panose="020B0604020202020204" charset="0"/>
                </a:rPr>
                <a:t>…</a:t>
              </a:r>
              <a:br>
                <a:rPr lang="en-US" sz="2533" dirty="0"/>
              </a:br>
              <a:endParaRPr lang="en-US" sz="2533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31764A-F341-D728-EC0A-4C8B5D4E20D3}"/>
                </a:ext>
              </a:extLst>
            </p:cNvPr>
            <p:cNvSpPr txBox="1"/>
            <p:nvPr/>
          </p:nvSpPr>
          <p:spPr>
            <a:xfrm>
              <a:off x="9791034" y="4222757"/>
              <a:ext cx="1124080" cy="871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-US" sz="2533" b="1" dirty="0">
                  <a:solidFill>
                    <a:srgbClr val="595959"/>
                  </a:solidFill>
                  <a:latin typeface="Lato" panose="020B0604020202020204" charset="0"/>
                </a:rPr>
                <a:t>…</a:t>
              </a:r>
              <a:br>
                <a:rPr lang="en-US" sz="2533" dirty="0"/>
              </a:br>
              <a:endParaRPr lang="en-US" sz="2533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7415CA7-20DF-EE1D-5F00-416D6CEF7234}"/>
                    </a:ext>
                  </a:extLst>
                </p:cNvPr>
                <p:cNvSpPr txBox="1"/>
                <p:nvPr/>
              </p:nvSpPr>
              <p:spPr>
                <a:xfrm>
                  <a:off x="4140378" y="5329462"/>
                  <a:ext cx="93213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7415CA7-20DF-EE1D-5F00-416D6CEF72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378" y="5329462"/>
                  <a:ext cx="932136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6757" r="-39189" b="-1578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9E91785-2EEE-4672-CA4A-7808E38CDF39}"/>
                    </a:ext>
                  </a:extLst>
                </p:cNvPr>
                <p:cNvSpPr txBox="1"/>
                <p:nvPr/>
              </p:nvSpPr>
              <p:spPr>
                <a:xfrm>
                  <a:off x="3449686" y="3429000"/>
                  <a:ext cx="93213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9E91785-2EEE-4672-CA4A-7808E38CD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9686" y="3429000"/>
                  <a:ext cx="932136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5405" r="-39189" b="-16216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90F3545-EDC7-075A-EAA2-F4A98CD164A6}"/>
                    </a:ext>
                  </a:extLst>
                </p:cNvPr>
                <p:cNvSpPr txBox="1"/>
                <p:nvPr/>
              </p:nvSpPr>
              <p:spPr>
                <a:xfrm>
                  <a:off x="2338257" y="4745139"/>
                  <a:ext cx="93213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90F3545-EDC7-075A-EAA2-F4A98CD16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257" y="4745139"/>
                  <a:ext cx="932136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4000" r="-38667" b="-1578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6DA4274-3027-F9FA-A9AF-A8D20C4205A6}"/>
                    </a:ext>
                  </a:extLst>
                </p:cNvPr>
                <p:cNvSpPr txBox="1"/>
                <p:nvPr/>
              </p:nvSpPr>
              <p:spPr>
                <a:xfrm>
                  <a:off x="1024765" y="3783869"/>
                  <a:ext cx="93213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6DA4274-3027-F9FA-A9AF-A8D20C420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765" y="3783869"/>
                  <a:ext cx="932136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5333" r="-36000" b="-1842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6675C0-08FB-D5E6-FD4B-6C144AF9A86E}"/>
                    </a:ext>
                  </a:extLst>
                </p:cNvPr>
                <p:cNvSpPr txBox="1"/>
                <p:nvPr/>
              </p:nvSpPr>
              <p:spPr>
                <a:xfrm>
                  <a:off x="6808853" y="4825127"/>
                  <a:ext cx="93213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kern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kern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6675C0-08FB-D5E6-FD4B-6C144AF9A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8853" y="4825127"/>
                  <a:ext cx="932136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6757" r="-39189" b="-1578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09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Types of Configurations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693A2AF6-8D52-4F66-E682-C5C941668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433" y="2307631"/>
            <a:ext cx="10409303" cy="3014800"/>
          </a:xfrm>
        </p:spPr>
        <p:txBody>
          <a:bodyPr/>
          <a:lstStyle/>
          <a:p>
            <a:pPr marL="608965" indent="-414655"/>
            <a:r>
              <a:rPr lang="fr-FR" sz="2600" b="1" dirty="0"/>
              <a:t>0-valent: </a:t>
            </a:r>
            <a:r>
              <a:rPr lang="fr-FR" sz="2600" dirty="0" err="1"/>
              <a:t>iff</a:t>
            </a:r>
            <a:r>
              <a:rPr lang="fr-FR" sz="2600" dirty="0"/>
              <a:t> all possible </a:t>
            </a:r>
            <a:r>
              <a:rPr lang="fr-FR" sz="2600" dirty="0" err="1"/>
              <a:t>sequences</a:t>
            </a:r>
            <a:r>
              <a:rPr lang="fr-FR" sz="2600" dirty="0"/>
              <a:t> of message </a:t>
            </a:r>
            <a:r>
              <a:rPr lang="fr-FR" sz="2600" dirty="0" err="1"/>
              <a:t>deliveries</a:t>
            </a:r>
            <a:r>
              <a:rPr lang="fr-FR" sz="2600" dirty="0"/>
              <a:t> lead to the all-</a:t>
            </a:r>
            <a:r>
              <a:rPr lang="fr-FR" sz="2600" dirty="0" err="1"/>
              <a:t>zero</a:t>
            </a:r>
            <a:r>
              <a:rPr lang="fr-FR" sz="2600" dirty="0"/>
              <a:t> </a:t>
            </a:r>
            <a:r>
              <a:rPr lang="fr-FR" sz="2600" dirty="0" err="1"/>
              <a:t>outcome</a:t>
            </a:r>
            <a:endParaRPr lang="fr-FR" sz="2600" dirty="0"/>
          </a:p>
          <a:p>
            <a:pPr marL="608965" indent="-414655"/>
            <a:r>
              <a:rPr lang="fr-FR" sz="2600" b="1" dirty="0"/>
              <a:t>1-valent: </a:t>
            </a:r>
            <a:r>
              <a:rPr lang="fr-FR" sz="2600" dirty="0" err="1"/>
              <a:t>iff</a:t>
            </a:r>
            <a:r>
              <a:rPr lang="fr-FR" sz="2600" dirty="0"/>
              <a:t> all possible </a:t>
            </a:r>
            <a:r>
              <a:rPr lang="fr-FR" sz="2600" dirty="0" err="1"/>
              <a:t>sequences</a:t>
            </a:r>
            <a:r>
              <a:rPr lang="fr-FR" sz="2600" dirty="0"/>
              <a:t> of message </a:t>
            </a:r>
            <a:r>
              <a:rPr lang="fr-FR" sz="2600" dirty="0" err="1"/>
              <a:t>deliveries</a:t>
            </a:r>
            <a:r>
              <a:rPr lang="fr-FR" sz="2600" dirty="0"/>
              <a:t> lead to the all-one </a:t>
            </a:r>
            <a:r>
              <a:rPr lang="fr-FR" sz="2600" dirty="0" err="1"/>
              <a:t>outcome</a:t>
            </a:r>
            <a:endParaRPr lang="fr-FR" sz="2600" dirty="0"/>
          </a:p>
          <a:p>
            <a:pPr marL="608965" indent="-414655"/>
            <a:r>
              <a:rPr lang="fr-FR" sz="2600" b="1" dirty="0"/>
              <a:t>bivalent: </a:t>
            </a:r>
            <a:r>
              <a:rPr lang="fr-FR" sz="2600" dirty="0"/>
              <a:t>if </a:t>
            </a:r>
            <a:r>
              <a:rPr lang="fr-FR" sz="2600" dirty="0" err="1"/>
              <a:t>it</a:t>
            </a:r>
            <a:r>
              <a:rPr lang="fr-FR" sz="2600" dirty="0"/>
              <a:t> </a:t>
            </a:r>
            <a:r>
              <a:rPr lang="fr-FR" sz="2600" dirty="0" err="1"/>
              <a:t>is</a:t>
            </a:r>
            <a:r>
              <a:rPr lang="fr-FR" sz="2600" dirty="0"/>
              <a:t> </a:t>
            </a:r>
            <a:r>
              <a:rPr lang="fr-FR" sz="2600" dirty="0" err="1"/>
              <a:t>neither</a:t>
            </a:r>
            <a:r>
              <a:rPr lang="fr-FR" sz="2600" dirty="0"/>
              <a:t> 0- </a:t>
            </a:r>
            <a:r>
              <a:rPr lang="fr-FR" sz="2600" dirty="0" err="1"/>
              <a:t>nor</a:t>
            </a:r>
            <a:r>
              <a:rPr lang="fr-FR" sz="2600" dirty="0"/>
              <a:t> 1-valent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6309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High-Level Proof Plan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DD0AF-D1B2-173D-074C-C1AD03738B41}"/>
              </a:ext>
            </a:extLst>
          </p:cNvPr>
          <p:cNvSpPr txBox="1"/>
          <p:nvPr/>
        </p:nvSpPr>
        <p:spPr>
          <a:xfrm>
            <a:off x="1834235" y="3013501"/>
            <a:ext cx="85235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Infinite path of bivalent configurations.</a:t>
            </a:r>
          </a:p>
        </p:txBody>
      </p:sp>
    </p:spTree>
    <p:extLst>
      <p:ext uri="{BB962C8B-B14F-4D97-AF65-F5344CB8AC3E}">
        <p14:creationId xmlns:p14="http://schemas.microsoft.com/office/powerpoint/2010/main" val="30569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1111824" cy="108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i="1" dirty="0"/>
              <a:t>Lemma 1</a:t>
            </a: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158F5-947F-2B48-948E-79A070326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3" name="Google Shape;855;p65">
            <a:extLst>
              <a:ext uri="{FF2B5EF4-FFF2-40B4-BE49-F238E27FC236}">
                <a16:creationId xmlns:a16="http://schemas.microsoft.com/office/drawing/2014/main" id="{5EA3C033-E2D2-B033-799D-1079D2331C75}"/>
              </a:ext>
            </a:extLst>
          </p:cNvPr>
          <p:cNvSpPr txBox="1">
            <a:spLocks/>
          </p:cNvSpPr>
          <p:nvPr/>
        </p:nvSpPr>
        <p:spPr>
          <a:xfrm>
            <a:off x="972599" y="3605062"/>
            <a:ext cx="10985546" cy="65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700" i="1" dirty="0"/>
              <a:t>There exists a bivalent initial configuration.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8142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FE0F82-5C4B-F335-4B52-10633C00D53E}"/>
                  </a:ext>
                </a:extLst>
              </p:cNvPr>
              <p:cNvSpPr txBox="1"/>
              <p:nvPr/>
            </p:nvSpPr>
            <p:spPr>
              <a:xfrm>
                <a:off x="1834235" y="3013501"/>
                <a:ext cx="85235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𝟏𝟏𝟏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…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𝟏𝟏𝟎𝟎𝟎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…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𝟎𝟎</m:t>
                      </m:r>
                    </m:oMath>
                  </m:oMathPara>
                </a14:m>
                <a:endParaRPr lang="en-US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FE0F82-5C4B-F335-4B52-10633C00D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35" y="3013501"/>
                <a:ext cx="8523529" cy="830997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79AEE1C6-0E2D-64A0-4D08-41A6C55B42CE}"/>
              </a:ext>
            </a:extLst>
          </p:cNvPr>
          <p:cNvSpPr/>
          <p:nvPr/>
        </p:nvSpPr>
        <p:spPr>
          <a:xfrm rot="16200000">
            <a:off x="5372103" y="2612818"/>
            <a:ext cx="224658" cy="2463362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6E62FF9-675F-1918-12AB-01AE4B81598D}"/>
              </a:ext>
            </a:extLst>
          </p:cNvPr>
          <p:cNvSpPr/>
          <p:nvPr/>
        </p:nvSpPr>
        <p:spPr>
          <a:xfrm rot="16200000">
            <a:off x="7864367" y="2645663"/>
            <a:ext cx="224658" cy="239767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AED6D4-54D2-18C6-3C25-2A6730D3C22E}"/>
                  </a:ext>
                </a:extLst>
              </p:cNvPr>
              <p:cNvSpPr txBox="1"/>
              <p:nvPr/>
            </p:nvSpPr>
            <p:spPr>
              <a:xfrm>
                <a:off x="5085130" y="3916835"/>
                <a:ext cx="8931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𝒊</m:t>
                      </m:r>
                    </m:oMath>
                  </m:oMathPara>
                </a14:m>
                <a:endPara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AED6D4-54D2-18C6-3C25-2A6730D3C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130" y="3916835"/>
                <a:ext cx="8931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CB3A8A-29FA-56F4-8BCF-2A4132328C5D}"/>
                  </a:ext>
                </a:extLst>
              </p:cNvPr>
              <p:cNvSpPr txBox="1"/>
              <p:nvPr/>
            </p:nvSpPr>
            <p:spPr>
              <a:xfrm>
                <a:off x="7257768" y="3844497"/>
                <a:ext cx="14378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𝒊</m:t>
                      </m:r>
                    </m:oMath>
                  </m:oMathPara>
                </a14:m>
                <a:endPara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CB3A8A-29FA-56F4-8BCF-2A4132328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768" y="3844497"/>
                <a:ext cx="143785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6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FE0F82-5C4B-F335-4B52-10633C00D53E}"/>
                  </a:ext>
                </a:extLst>
              </p:cNvPr>
              <p:cNvSpPr txBox="1"/>
              <p:nvPr/>
            </p:nvSpPr>
            <p:spPr>
              <a:xfrm>
                <a:off x="3674769" y="1624599"/>
                <a:ext cx="48424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𝟎𝟎𝟎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…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𝟎𝟎</m:t>
                      </m:r>
                    </m:oMath>
                  </m:oMathPara>
                </a14:m>
                <a:endParaRPr lang="en-US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FE0F82-5C4B-F335-4B52-10633C00D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769" y="1624599"/>
                <a:ext cx="4842462" cy="830997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155017-8B59-17C9-0ADB-D0303A8A3196}"/>
                  </a:ext>
                </a:extLst>
              </p:cNvPr>
              <p:cNvSpPr txBox="1"/>
              <p:nvPr/>
            </p:nvSpPr>
            <p:spPr>
              <a:xfrm>
                <a:off x="-1555352" y="3438313"/>
                <a:ext cx="85235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𝟎𝟎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…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𝟎𝟎</m:t>
                      </m:r>
                    </m:oMath>
                  </m:oMathPara>
                </a14:m>
                <a:endParaRPr lang="en-US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155017-8B59-17C9-0ADB-D0303A8A3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5352" y="3438313"/>
                <a:ext cx="8523529" cy="830997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263804-D44C-80B6-00C2-12DAF0495B7A}"/>
                  </a:ext>
                </a:extLst>
              </p:cNvPr>
              <p:cNvSpPr txBox="1"/>
              <p:nvPr/>
            </p:nvSpPr>
            <p:spPr>
              <a:xfrm>
                <a:off x="5361860" y="3399917"/>
                <a:ext cx="85235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𝟏𝟏𝟏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…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263804-D44C-80B6-00C2-12DAF0495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60" y="3399917"/>
                <a:ext cx="8523529" cy="830997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7E87A3-914E-C1AE-0574-4807C4E8A6DF}"/>
                  </a:ext>
                </a:extLst>
              </p:cNvPr>
              <p:cNvSpPr txBox="1"/>
              <p:nvPr/>
            </p:nvSpPr>
            <p:spPr>
              <a:xfrm>
                <a:off x="1834235" y="5489912"/>
                <a:ext cx="85235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𝟏𝟏𝟏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…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𝟏𝟏</m:t>
                      </m:r>
                    </m:oMath>
                  </m:oMathPara>
                </a14:m>
                <a:endParaRPr lang="en-US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7E87A3-914E-C1AE-0574-4807C4E8A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35" y="5489912"/>
                <a:ext cx="8523529" cy="830997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0633AC3-9A6E-B8B0-A831-91C6E46D9479}"/>
              </a:ext>
            </a:extLst>
          </p:cNvPr>
          <p:cNvSpPr txBox="1"/>
          <p:nvPr/>
        </p:nvSpPr>
        <p:spPr>
          <a:xfrm>
            <a:off x="5602376" y="3277554"/>
            <a:ext cx="987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A07EDF-0F61-1B85-A5A2-D631C263A78B}"/>
              </a:ext>
            </a:extLst>
          </p:cNvPr>
          <p:cNvGrpSpPr/>
          <p:nvPr/>
        </p:nvGrpSpPr>
        <p:grpSpPr>
          <a:xfrm>
            <a:off x="3551128" y="984170"/>
            <a:ext cx="4885885" cy="1528609"/>
            <a:chOff x="3551128" y="984170"/>
            <a:chExt cx="4885885" cy="1528609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5AA5132-A613-16C1-7CFD-72E137F17A3F}"/>
                </a:ext>
              </a:extLst>
            </p:cNvPr>
            <p:cNvSpPr/>
            <p:nvPr/>
          </p:nvSpPr>
          <p:spPr>
            <a:xfrm>
              <a:off x="3933497" y="1666494"/>
              <a:ext cx="4121149" cy="846285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EDA508-114C-723E-52FE-0DBAB3075FD8}"/>
                </a:ext>
              </a:extLst>
            </p:cNvPr>
            <p:cNvSpPr txBox="1"/>
            <p:nvPr/>
          </p:nvSpPr>
          <p:spPr>
            <a:xfrm>
              <a:off x="3551128" y="984170"/>
              <a:ext cx="488588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0-valent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6267970-E3C5-EA6B-C8BA-870B723D413C}"/>
              </a:ext>
            </a:extLst>
          </p:cNvPr>
          <p:cNvGrpSpPr/>
          <p:nvPr/>
        </p:nvGrpSpPr>
        <p:grpSpPr>
          <a:xfrm>
            <a:off x="3830173" y="4873326"/>
            <a:ext cx="4327793" cy="1494701"/>
            <a:chOff x="3830173" y="4873326"/>
            <a:chExt cx="4327793" cy="149470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E5DB09A-FBEE-FE45-1B92-0886C1E3A24A}"/>
                </a:ext>
              </a:extLst>
            </p:cNvPr>
            <p:cNvSpPr/>
            <p:nvPr/>
          </p:nvSpPr>
          <p:spPr>
            <a:xfrm>
              <a:off x="3933497" y="5521742"/>
              <a:ext cx="4121149" cy="846285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F49CA0-6B36-C507-B48B-5D9B651F6D85}"/>
                </a:ext>
              </a:extLst>
            </p:cNvPr>
            <p:cNvSpPr txBox="1"/>
            <p:nvPr/>
          </p:nvSpPr>
          <p:spPr>
            <a:xfrm>
              <a:off x="3830173" y="4873326"/>
              <a:ext cx="432779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1-valent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2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1111824" cy="108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i="1" dirty="0"/>
              <a:t>Consensus</a:t>
            </a:r>
            <a:br>
              <a:rPr lang="en" i="1" dirty="0"/>
            </a:br>
            <a:endParaRPr sz="2400" dirty="0"/>
          </a:p>
        </p:txBody>
      </p:sp>
      <p:sp>
        <p:nvSpPr>
          <p:cNvPr id="3" name="Google Shape;855;p65">
            <a:extLst>
              <a:ext uri="{FF2B5EF4-FFF2-40B4-BE49-F238E27FC236}">
                <a16:creationId xmlns:a16="http://schemas.microsoft.com/office/drawing/2014/main" id="{5EFB6F62-7DC1-49DE-8203-0D9C710E078A}"/>
              </a:ext>
            </a:extLst>
          </p:cNvPr>
          <p:cNvSpPr txBox="1">
            <a:spLocks/>
          </p:cNvSpPr>
          <p:nvPr/>
        </p:nvSpPr>
        <p:spPr>
          <a:xfrm>
            <a:off x="972600" y="3605062"/>
            <a:ext cx="4413395" cy="65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733" i="1" dirty="0"/>
              <a:t>Problem definition</a:t>
            </a:r>
            <a:br>
              <a:rPr lang="en-US" sz="4800" i="1" dirty="0"/>
            </a:b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158F5-947F-2B48-948E-79A070326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9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155017-8B59-17C9-0ADB-D0303A8A3196}"/>
                  </a:ext>
                </a:extLst>
              </p:cNvPr>
              <p:cNvSpPr txBox="1"/>
              <p:nvPr/>
            </p:nvSpPr>
            <p:spPr>
              <a:xfrm>
                <a:off x="1834235" y="2397791"/>
                <a:ext cx="8523529" cy="900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𝒋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…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𝟏𝟏𝟎𝟎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…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𝟎𝟎</m:t>
                      </m:r>
                    </m:oMath>
                  </m:oMathPara>
                </a14:m>
                <a:endParaRPr lang="en-US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155017-8B59-17C9-0ADB-D0303A8A3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35" y="2397791"/>
                <a:ext cx="8523529" cy="900888"/>
              </a:xfrm>
              <a:prstGeom prst="rect">
                <a:avLst/>
              </a:prstGeom>
              <a:blipFill>
                <a:blip r:embed="rId3"/>
                <a:stretch>
                  <a:fillRect b="-180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263804-D44C-80B6-00C2-12DAF0495B7A}"/>
                  </a:ext>
                </a:extLst>
              </p:cNvPr>
              <p:cNvSpPr txBox="1"/>
              <p:nvPr/>
            </p:nvSpPr>
            <p:spPr>
              <a:xfrm>
                <a:off x="1562371" y="4375955"/>
                <a:ext cx="8523529" cy="900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𝒋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…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𝟏𝟏𝟏𝟎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…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𝟎𝟎</m:t>
                      </m:r>
                    </m:oMath>
                  </m:oMathPara>
                </a14:m>
                <a:endParaRPr lang="en-US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263804-D44C-80B6-00C2-12DAF0495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71" y="4375955"/>
                <a:ext cx="8523529" cy="900888"/>
              </a:xfrm>
              <a:prstGeom prst="rect">
                <a:avLst/>
              </a:prstGeom>
              <a:blipFill>
                <a:blip r:embed="rId4"/>
                <a:stretch>
                  <a:fillRect b="-180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EDFAC5-086A-287A-6919-7DB75F484297}"/>
              </a:ext>
            </a:extLst>
          </p:cNvPr>
          <p:cNvSpPr/>
          <p:nvPr/>
        </p:nvSpPr>
        <p:spPr>
          <a:xfrm>
            <a:off x="3034862" y="2452394"/>
            <a:ext cx="5880538" cy="84628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A2620-FDD8-C93C-EA64-5A11C116ECDC}"/>
              </a:ext>
            </a:extLst>
          </p:cNvPr>
          <p:cNvSpPr txBox="1"/>
          <p:nvPr/>
        </p:nvSpPr>
        <p:spPr>
          <a:xfrm>
            <a:off x="1696898" y="1800918"/>
            <a:ext cx="4646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0-valent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56DAE96-C618-A3B5-C01F-C8D840C3869B}"/>
              </a:ext>
            </a:extLst>
          </p:cNvPr>
          <p:cNvSpPr/>
          <p:nvPr/>
        </p:nvSpPr>
        <p:spPr>
          <a:xfrm>
            <a:off x="2525110" y="4430558"/>
            <a:ext cx="6390289" cy="84628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F09DD-53A1-A1D0-9507-367A997FD901}"/>
              </a:ext>
            </a:extLst>
          </p:cNvPr>
          <p:cNvSpPr txBox="1"/>
          <p:nvPr/>
        </p:nvSpPr>
        <p:spPr>
          <a:xfrm>
            <a:off x="1192507" y="3768972"/>
            <a:ext cx="4646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1-valent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8DFC5E-EDDE-B23D-A5AE-75A2403B2293}"/>
              </a:ext>
            </a:extLst>
          </p:cNvPr>
          <p:cNvCxnSpPr/>
          <p:nvPr/>
        </p:nvCxnSpPr>
        <p:spPr>
          <a:xfrm>
            <a:off x="6716111" y="1824603"/>
            <a:ext cx="0" cy="3783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4D7C6D-8097-6633-95DE-0008A91CC485}"/>
              </a:ext>
            </a:extLst>
          </p:cNvPr>
          <p:cNvCxnSpPr/>
          <p:nvPr/>
        </p:nvCxnSpPr>
        <p:spPr>
          <a:xfrm>
            <a:off x="7089228" y="1824603"/>
            <a:ext cx="0" cy="3783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64C955-BBBA-E418-F63C-C046F14E7E86}"/>
                  </a:ext>
                </a:extLst>
              </p:cNvPr>
              <p:cNvSpPr txBox="1"/>
              <p:nvPr/>
            </p:nvSpPr>
            <p:spPr>
              <a:xfrm>
                <a:off x="4801816" y="5349628"/>
                <a:ext cx="4360352" cy="766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𝒋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64C955-BBBA-E418-F63C-C046F14E7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816" y="5349628"/>
                <a:ext cx="4360352" cy="76617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7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9" grpId="0"/>
      <p:bldP spid="10" grpId="0" animBg="1"/>
      <p:bldP spid="12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1F9154-49B7-A415-6732-9A103133DF12}"/>
                  </a:ext>
                </a:extLst>
              </p:cNvPr>
              <p:cNvSpPr txBox="1"/>
              <p:nvPr/>
            </p:nvSpPr>
            <p:spPr>
              <a:xfrm>
                <a:off x="244202" y="2274838"/>
                <a:ext cx="1194779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Two configurations are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𝒒</m:t>
                    </m:r>
                  </m:oMath>
                </a14:m>
                <a:r>
                  <a:rPr lang="en-US" sz="3600" b="1" i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-similar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iff</a:t>
                </a:r>
                <a:r>
                  <a:rPr lang="en-US" sz="3600" b="1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: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for every process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𝒒</m:t>
                    </m:r>
                  </m:oMath>
                </a14:m>
                <a:r>
                  <a:rPr lang="en-US" sz="3600" b="1" i="1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’s proposals are identical;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for every process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</m:oMath>
                </a14:m>
                <a:r>
                  <a:rPr lang="en-US" sz="3600" b="1" i="1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’s states are identical;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 message pools are identical.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1F9154-49B7-A415-6732-9A103133D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2" y="2274838"/>
                <a:ext cx="11947798" cy="2308324"/>
              </a:xfrm>
              <a:prstGeom prst="rect">
                <a:avLst/>
              </a:prstGeom>
              <a:blipFill>
                <a:blip r:embed="rId3"/>
                <a:stretch>
                  <a:fillRect l="-1592" t="-4945" b="-934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2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0403E-F188-D3FB-6392-E609457A2C3B}"/>
                  </a:ext>
                </a:extLst>
              </p:cNvPr>
              <p:cNvSpPr txBox="1"/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Run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crashes at the start (takes no steps):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0403E-F188-D3FB-6392-E609457A2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blipFill>
                <a:blip r:embed="rId3"/>
                <a:stretch>
                  <a:fillRect t="-15686" b="-2156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038EA-DE3C-5804-ABB1-3F0A9531B88D}"/>
              </a:ext>
            </a:extLst>
          </p:cNvPr>
          <p:cNvGrpSpPr/>
          <p:nvPr/>
        </p:nvGrpSpPr>
        <p:grpSpPr>
          <a:xfrm>
            <a:off x="476841" y="2790497"/>
            <a:ext cx="638503" cy="638503"/>
            <a:chOff x="1489777" y="4568618"/>
            <a:chExt cx="638503" cy="6385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766F48-C18F-6EB0-C664-E0450219558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57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57910"/>
                </a:xfrm>
                <a:prstGeom prst="rect">
                  <a:avLst/>
                </a:prstGeom>
                <a:blipFill>
                  <a:blip r:embed="rId4"/>
                  <a:stretch>
                    <a:fillRect l="-4651" b="-1111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479E51-0E4B-EFFA-9925-943613124DB4}"/>
              </a:ext>
            </a:extLst>
          </p:cNvPr>
          <p:cNvGrpSpPr/>
          <p:nvPr/>
        </p:nvGrpSpPr>
        <p:grpSpPr>
          <a:xfrm>
            <a:off x="3009834" y="2790497"/>
            <a:ext cx="638503" cy="638503"/>
            <a:chOff x="1489777" y="4568618"/>
            <a:chExt cx="638503" cy="6385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240E5E-F980-E9BF-ED1B-10ED9BE153A0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E85C40-52CC-0E28-9669-29E302B2F3B3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E85C40-52CC-0E28-9669-29E302B2F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6977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1FEEE0-8B8D-7583-8483-33F814E97845}"/>
              </a:ext>
            </a:extLst>
          </p:cNvPr>
          <p:cNvGrpSpPr/>
          <p:nvPr/>
        </p:nvGrpSpPr>
        <p:grpSpPr>
          <a:xfrm>
            <a:off x="5542827" y="2790497"/>
            <a:ext cx="638503" cy="638503"/>
            <a:chOff x="1489777" y="4568618"/>
            <a:chExt cx="638503" cy="6385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5C43D1-5F05-2F48-6086-F33C439B6931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66C3C-8F19-0DBE-F539-33549597A704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66C3C-8F19-0DBE-F539-33549597A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465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745233-265E-86C9-00E4-D38A2746E80D}"/>
              </a:ext>
            </a:extLst>
          </p:cNvPr>
          <p:cNvGrpSpPr/>
          <p:nvPr/>
        </p:nvGrpSpPr>
        <p:grpSpPr>
          <a:xfrm>
            <a:off x="8075820" y="2790496"/>
            <a:ext cx="638503" cy="638503"/>
            <a:chOff x="1489777" y="4568618"/>
            <a:chExt cx="638503" cy="63850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87EB247-93A0-7556-C9F4-13D887711647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4364DC-EFCE-E220-F158-6D3BCEC8B4ED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4364DC-EFCE-E220-F158-6D3BCEC8B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6977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5444B0-526F-4CEC-1053-68A28F26CA05}"/>
              </a:ext>
            </a:extLst>
          </p:cNvPr>
          <p:cNvGrpSpPr/>
          <p:nvPr/>
        </p:nvGrpSpPr>
        <p:grpSpPr>
          <a:xfrm>
            <a:off x="10608813" y="2790495"/>
            <a:ext cx="638503" cy="638503"/>
            <a:chOff x="1489777" y="4568618"/>
            <a:chExt cx="638503" cy="63850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B2715D-A739-BD89-798A-CD29B9743313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448125-4441-4F87-0C05-389733B4C997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448125-4441-4F87-0C05-389733B4C9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465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68D2D7-CD86-0171-BC5C-17D4B96BA684}"/>
              </a:ext>
            </a:extLst>
          </p:cNvPr>
          <p:cNvGrpSpPr/>
          <p:nvPr/>
        </p:nvGrpSpPr>
        <p:grpSpPr>
          <a:xfrm>
            <a:off x="10608813" y="4763693"/>
            <a:ext cx="638503" cy="638503"/>
            <a:chOff x="1489777" y="4568618"/>
            <a:chExt cx="638503" cy="63850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86156B-7E04-892A-6C88-F1349BAD1FB8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3A784D-EBAF-8832-77D6-F4BAF5DC5B27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3A784D-EBAF-8832-77D6-F4BAF5DC5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65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820D2D-3F80-B224-2D08-15B733C5C97D}"/>
              </a:ext>
            </a:extLst>
          </p:cNvPr>
          <p:cNvGrpSpPr/>
          <p:nvPr/>
        </p:nvGrpSpPr>
        <p:grpSpPr>
          <a:xfrm>
            <a:off x="8130012" y="4763692"/>
            <a:ext cx="638503" cy="638503"/>
            <a:chOff x="1489777" y="4568618"/>
            <a:chExt cx="638503" cy="63850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7E2FDD-7215-ECCF-99EE-364309D30619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43375B-389E-9EF5-1262-A51A481D503D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43375B-389E-9EF5-1262-A51A481D5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6977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3E38CE8-0440-E224-6255-753B76E2F946}"/>
              </a:ext>
            </a:extLst>
          </p:cNvPr>
          <p:cNvGrpSpPr/>
          <p:nvPr/>
        </p:nvGrpSpPr>
        <p:grpSpPr>
          <a:xfrm>
            <a:off x="476279" y="4763691"/>
            <a:ext cx="638503" cy="638503"/>
            <a:chOff x="1489777" y="4568618"/>
            <a:chExt cx="638503" cy="63850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D469AF-7AE2-961E-2B20-B172855AC76A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9880AF-EA08-8DA3-1B5A-A5A7F7E748C0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9880AF-EA08-8DA3-1B5A-A5A7F7E748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465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549FE7-3CC2-E53D-CC42-3E8E3DA25476}"/>
              </a:ext>
            </a:extLst>
          </p:cNvPr>
          <p:cNvGrpSpPr/>
          <p:nvPr/>
        </p:nvGrpSpPr>
        <p:grpSpPr>
          <a:xfrm>
            <a:off x="5542827" y="4763690"/>
            <a:ext cx="638503" cy="638503"/>
            <a:chOff x="1489777" y="4568618"/>
            <a:chExt cx="638503" cy="63850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0BDFE1-03AD-5E83-A649-9F29E276F4F9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6278FB1-15CB-811C-1536-5DBF77661728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6278FB1-15CB-811C-1536-5DBF77661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465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230D2B-4EC0-2687-9C11-D006349A2616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114782" y="3109749"/>
            <a:ext cx="1895052" cy="1734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64631E9-45C2-9622-7DE2-3887D5C654B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3648056" y="3109354"/>
            <a:ext cx="1894771" cy="3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DD34B49-58BB-0425-9637-89C69B8037B9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181047" y="3109748"/>
            <a:ext cx="1894773" cy="867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9364E8-D70D-A408-A6D5-C1993549B568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8726077" y="3101080"/>
            <a:ext cx="1882736" cy="8667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2DBA854-9436-D244-8775-73547260D1DA}"/>
              </a:ext>
            </a:extLst>
          </p:cNvPr>
          <p:cNvCxnSpPr>
            <a:cxnSpLocks/>
            <a:endCxn id="32" idx="6"/>
          </p:cNvCxnSpPr>
          <p:nvPr/>
        </p:nvCxnSpPr>
        <p:spPr>
          <a:xfrm flipH="1" flipV="1">
            <a:off x="8768515" y="5082944"/>
            <a:ext cx="1840296" cy="43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CE0D12D-E91A-235F-A9ED-5EBAD99228E6}"/>
              </a:ext>
            </a:extLst>
          </p:cNvPr>
          <p:cNvCxnSpPr>
            <a:cxnSpLocks/>
            <a:endCxn id="41" idx="6"/>
          </p:cNvCxnSpPr>
          <p:nvPr/>
        </p:nvCxnSpPr>
        <p:spPr>
          <a:xfrm flipH="1">
            <a:off x="6181330" y="5082941"/>
            <a:ext cx="1948446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FE896C1-1ECB-1C44-E9B7-5B5EA58A5BF5}"/>
              </a:ext>
            </a:extLst>
          </p:cNvPr>
          <p:cNvCxnSpPr>
            <a:cxnSpLocks/>
          </p:cNvCxnSpPr>
          <p:nvPr/>
        </p:nvCxnSpPr>
        <p:spPr>
          <a:xfrm flipH="1">
            <a:off x="3756721" y="5082940"/>
            <a:ext cx="1785988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55DA346-17F2-FB43-2189-92935C380D2D}"/>
              </a:ext>
            </a:extLst>
          </p:cNvPr>
          <p:cNvCxnSpPr>
            <a:cxnSpLocks/>
          </p:cNvCxnSpPr>
          <p:nvPr/>
        </p:nvCxnSpPr>
        <p:spPr>
          <a:xfrm flipH="1">
            <a:off x="1114782" y="5082940"/>
            <a:ext cx="1785988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1836BA40-562F-A801-8E1D-343A0D24B3A3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10928065" y="3428998"/>
            <a:ext cx="15198" cy="13346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A4CABAB-CDA3-0A92-9F60-CCAB27C52455}"/>
              </a:ext>
            </a:extLst>
          </p:cNvPr>
          <p:cNvSpPr txBox="1"/>
          <p:nvPr/>
        </p:nvSpPr>
        <p:spPr>
          <a:xfrm>
            <a:off x="2834900" y="4503998"/>
            <a:ext cx="987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0231FA9-E138-D80B-FBCF-A731F2EF544F}"/>
                  </a:ext>
                </a:extLst>
              </p:cNvPr>
              <p:cNvSpPr txBox="1"/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0231FA9-E138-D80B-FBCF-A731F2EF5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blipFill>
                <a:blip r:embed="rId13"/>
                <a:stretch>
                  <a:fillRect l="-4000" r="-37333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50D19C-105C-79E7-997D-4EFA94114868}"/>
                  </a:ext>
                </a:extLst>
              </p:cNvPr>
              <p:cNvSpPr txBox="1"/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50D19C-105C-79E7-997D-4EFA9411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blipFill>
                <a:blip r:embed="rId14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D946943-02DE-CCD8-1F3A-4AA670147D88}"/>
                  </a:ext>
                </a:extLst>
              </p:cNvPr>
              <p:cNvSpPr txBox="1"/>
              <p:nvPr/>
            </p:nvSpPr>
            <p:spPr>
              <a:xfrm>
                <a:off x="6560951" y="2634261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D946943-02DE-CCD8-1F3A-4AA670147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951" y="2634261"/>
                <a:ext cx="932136" cy="461665"/>
              </a:xfrm>
              <a:prstGeom prst="rect">
                <a:avLst/>
              </a:prstGeom>
              <a:blipFill>
                <a:blip r:embed="rId15"/>
                <a:stretch>
                  <a:fillRect l="-5405" r="-39189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987F3F8-61D9-16CC-3B58-B8F2AE83B7D6}"/>
                  </a:ext>
                </a:extLst>
              </p:cNvPr>
              <p:cNvSpPr txBox="1"/>
              <p:nvPr/>
            </p:nvSpPr>
            <p:spPr>
              <a:xfrm>
                <a:off x="9020143" y="2634260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987F3F8-61D9-16CC-3B58-B8F2AE83B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143" y="2634260"/>
                <a:ext cx="932136" cy="461665"/>
              </a:xfrm>
              <a:prstGeom prst="rect">
                <a:avLst/>
              </a:prstGeom>
              <a:blipFill>
                <a:blip r:embed="rId16"/>
                <a:stretch>
                  <a:fillRect l="-5405" r="-39189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FE4E077-3C9B-C2BA-DBE4-5423043110CA}"/>
                  </a:ext>
                </a:extLst>
              </p:cNvPr>
              <p:cNvSpPr txBox="1"/>
              <p:nvPr/>
            </p:nvSpPr>
            <p:spPr>
              <a:xfrm>
                <a:off x="1411019" y="459526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FE4E077-3C9B-C2BA-DBE4-542304311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19" y="4595262"/>
                <a:ext cx="932136" cy="461665"/>
              </a:xfrm>
              <a:prstGeom prst="rect">
                <a:avLst/>
              </a:prstGeom>
              <a:blipFill>
                <a:blip r:embed="rId17"/>
                <a:stretch>
                  <a:fillRect l="-4000" r="-40000" b="-157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B135725-1894-3C03-237A-7CC7565C61C4}"/>
                  </a:ext>
                </a:extLst>
              </p:cNvPr>
              <p:cNvSpPr txBox="1"/>
              <p:nvPr/>
            </p:nvSpPr>
            <p:spPr>
              <a:xfrm>
                <a:off x="3984997" y="4612996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B135725-1894-3C03-237A-7CC7565C6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97" y="4612996"/>
                <a:ext cx="932136" cy="461665"/>
              </a:xfrm>
              <a:prstGeom prst="rect">
                <a:avLst/>
              </a:prstGeom>
              <a:blipFill>
                <a:blip r:embed="rId18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97F73D4-FFC9-5E0A-1FB8-B3CD948BDAB1}"/>
                  </a:ext>
                </a:extLst>
              </p:cNvPr>
              <p:cNvSpPr txBox="1"/>
              <p:nvPr/>
            </p:nvSpPr>
            <p:spPr>
              <a:xfrm>
                <a:off x="6589786" y="460511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97F73D4-FFC9-5E0A-1FB8-B3CD948BD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786" y="4605112"/>
                <a:ext cx="932136" cy="461665"/>
              </a:xfrm>
              <a:prstGeom prst="rect">
                <a:avLst/>
              </a:prstGeom>
              <a:blipFill>
                <a:blip r:embed="rId19"/>
                <a:stretch>
                  <a:fillRect l="-4000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7C14894-38B8-B9A8-B227-E51D5082CB53}"/>
                  </a:ext>
                </a:extLst>
              </p:cNvPr>
              <p:cNvSpPr txBox="1"/>
              <p:nvPr/>
            </p:nvSpPr>
            <p:spPr>
              <a:xfrm>
                <a:off x="9087767" y="459526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7C14894-38B8-B9A8-B227-E51D5082C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767" y="4595262"/>
                <a:ext cx="932136" cy="461665"/>
              </a:xfrm>
              <a:prstGeom prst="rect">
                <a:avLst/>
              </a:prstGeom>
              <a:blipFill>
                <a:blip r:embed="rId20"/>
                <a:stretch>
                  <a:fillRect l="-5333" r="-37333" b="-157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EC27216-6CEA-8830-3C44-92784F7D0FE0}"/>
                  </a:ext>
                </a:extLst>
              </p:cNvPr>
              <p:cNvSpPr txBox="1"/>
              <p:nvPr/>
            </p:nvSpPr>
            <p:spPr>
              <a:xfrm>
                <a:off x="9737695" y="3763527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EC27216-6CEA-8830-3C44-92784F7D0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695" y="3763527"/>
                <a:ext cx="932136" cy="461665"/>
              </a:xfrm>
              <a:prstGeom prst="rect">
                <a:avLst/>
              </a:prstGeom>
              <a:blipFill>
                <a:blip r:embed="rId21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4FA14A12-F4F2-C732-0D96-A5AF7D450B82}"/>
              </a:ext>
            </a:extLst>
          </p:cNvPr>
          <p:cNvSpPr txBox="1"/>
          <p:nvPr/>
        </p:nvSpPr>
        <p:spPr>
          <a:xfrm>
            <a:off x="-1279462" y="5272096"/>
            <a:ext cx="4289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all-zero</a:t>
            </a:r>
            <a:b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6139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038EA-DE3C-5804-ABB1-3F0A9531B88D}"/>
              </a:ext>
            </a:extLst>
          </p:cNvPr>
          <p:cNvGrpSpPr/>
          <p:nvPr/>
        </p:nvGrpSpPr>
        <p:grpSpPr>
          <a:xfrm>
            <a:off x="379401" y="2790497"/>
            <a:ext cx="735943" cy="638503"/>
            <a:chOff x="1392337" y="4568618"/>
            <a:chExt cx="735943" cy="6385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766F48-C18F-6EB0-C664-E0450219558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/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blipFill>
                  <a:blip r:embed="rId4"/>
                  <a:stretch>
                    <a:fillRect l="-4651" r="-55814" b="-13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E69416-8A55-1488-4463-5BBA2A23DE03}"/>
                  </a:ext>
                </a:extLst>
              </p:cNvPr>
              <p:cNvSpPr txBox="1"/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Run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crashes at the start (takes no steps):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E69416-8A55-1488-4463-5BBA2A23D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blipFill>
                <a:blip r:embed="rId5"/>
                <a:stretch>
                  <a:fillRect t="-15686" b="-2156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8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038EA-DE3C-5804-ABB1-3F0A9531B88D}"/>
              </a:ext>
            </a:extLst>
          </p:cNvPr>
          <p:cNvGrpSpPr/>
          <p:nvPr/>
        </p:nvGrpSpPr>
        <p:grpSpPr>
          <a:xfrm>
            <a:off x="379401" y="2790497"/>
            <a:ext cx="735943" cy="638503"/>
            <a:chOff x="1392337" y="4568618"/>
            <a:chExt cx="735943" cy="6385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766F48-C18F-6EB0-C664-E0450219558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/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blipFill>
                  <a:blip r:embed="rId4"/>
                  <a:stretch>
                    <a:fillRect l="-4651" r="-55814" b="-13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5A8BD4-1B18-1F9F-F395-0289C7D5F0C2}"/>
                  </a:ext>
                </a:extLst>
              </p:cNvPr>
              <p:cNvSpPr txBox="1"/>
              <p:nvPr/>
            </p:nvSpPr>
            <p:spPr>
              <a:xfrm>
                <a:off x="3912490" y="3429000"/>
                <a:ext cx="4367019" cy="1440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𝑿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𝑿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-similar</a:t>
                </a:r>
                <a:endParaRPr lang="en-US" sz="40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5A8BD4-1B18-1F9F-F395-0289C7D5F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90" y="3429000"/>
                <a:ext cx="4367019" cy="1440010"/>
              </a:xfrm>
              <a:prstGeom prst="rect">
                <a:avLst/>
              </a:prstGeom>
              <a:blipFill>
                <a:blip r:embed="rId5"/>
                <a:stretch>
                  <a:fillRect t="-8772" b="-1228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1EA4A9-28A1-3F63-7F9D-D3AF1303D1B9}"/>
                  </a:ext>
                </a:extLst>
              </p:cNvPr>
              <p:cNvSpPr txBox="1"/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Run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crashes at the start (takes no steps):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1EA4A9-28A1-3F63-7F9D-D3AF1303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blipFill>
                <a:blip r:embed="rId6"/>
                <a:stretch>
                  <a:fillRect t="-15686" b="-2156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5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038EA-DE3C-5804-ABB1-3F0A9531B88D}"/>
              </a:ext>
            </a:extLst>
          </p:cNvPr>
          <p:cNvGrpSpPr/>
          <p:nvPr/>
        </p:nvGrpSpPr>
        <p:grpSpPr>
          <a:xfrm>
            <a:off x="379401" y="2790497"/>
            <a:ext cx="735943" cy="638503"/>
            <a:chOff x="1392337" y="4568618"/>
            <a:chExt cx="735943" cy="6385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766F48-C18F-6EB0-C664-E0450219558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/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blipFill>
                  <a:blip r:embed="rId4"/>
                  <a:stretch>
                    <a:fillRect l="-4651" r="-55814" b="-13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F98C564-B418-2384-508E-9040F00617C5}"/>
              </a:ext>
            </a:extLst>
          </p:cNvPr>
          <p:cNvCxnSpPr>
            <a:cxnSpLocks/>
          </p:cNvCxnSpPr>
          <p:nvPr/>
        </p:nvCxnSpPr>
        <p:spPr>
          <a:xfrm flipV="1">
            <a:off x="1114782" y="3109749"/>
            <a:ext cx="1895052" cy="1734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E16300-A2D6-29A2-2FE9-04B2AB6935BC}"/>
                  </a:ext>
                </a:extLst>
              </p:cNvPr>
              <p:cNvSpPr txBox="1"/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E16300-A2D6-29A2-2FE9-04B2AB693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blipFill>
                <a:blip r:embed="rId5"/>
                <a:stretch>
                  <a:fillRect l="-4000" r="-37333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26A1043-3C30-DE9E-90B8-643E41CB1127}"/>
              </a:ext>
            </a:extLst>
          </p:cNvPr>
          <p:cNvGrpSpPr/>
          <p:nvPr/>
        </p:nvGrpSpPr>
        <p:grpSpPr>
          <a:xfrm>
            <a:off x="3009834" y="2790497"/>
            <a:ext cx="638503" cy="638503"/>
            <a:chOff x="1489777" y="4568618"/>
            <a:chExt cx="638503" cy="6385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0F679D-4A03-523F-0BD9-E9423446BB22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FF49CC-F38D-1026-9B39-26AF1576CA14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FF49CC-F38D-1026-9B39-26AF1576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6977" r="-23256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8C9E17-BA24-71A2-7763-3429987BB29C}"/>
                  </a:ext>
                </a:extLst>
              </p:cNvPr>
              <p:cNvSpPr txBox="1"/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Run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crashes at the start (takes no steps):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8C9E17-BA24-71A2-7763-3429987BB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blipFill>
                <a:blip r:embed="rId7"/>
                <a:stretch>
                  <a:fillRect t="-15686" b="-2156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8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038EA-DE3C-5804-ABB1-3F0A9531B88D}"/>
              </a:ext>
            </a:extLst>
          </p:cNvPr>
          <p:cNvGrpSpPr/>
          <p:nvPr/>
        </p:nvGrpSpPr>
        <p:grpSpPr>
          <a:xfrm>
            <a:off x="379401" y="2790497"/>
            <a:ext cx="735943" cy="638503"/>
            <a:chOff x="1392337" y="4568618"/>
            <a:chExt cx="735943" cy="6385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766F48-C18F-6EB0-C664-E0450219558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/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blipFill>
                  <a:blip r:embed="rId4"/>
                  <a:stretch>
                    <a:fillRect l="-4651" r="-55814" b="-13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F98C564-B418-2384-508E-9040F00617C5}"/>
              </a:ext>
            </a:extLst>
          </p:cNvPr>
          <p:cNvCxnSpPr>
            <a:cxnSpLocks/>
          </p:cNvCxnSpPr>
          <p:nvPr/>
        </p:nvCxnSpPr>
        <p:spPr>
          <a:xfrm flipV="1">
            <a:off x="1114782" y="3109749"/>
            <a:ext cx="1895052" cy="1734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E16300-A2D6-29A2-2FE9-04B2AB6935BC}"/>
                  </a:ext>
                </a:extLst>
              </p:cNvPr>
              <p:cNvSpPr txBox="1"/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E16300-A2D6-29A2-2FE9-04B2AB693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blipFill>
                <a:blip r:embed="rId5"/>
                <a:stretch>
                  <a:fillRect l="-4000" r="-37333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26A1043-3C30-DE9E-90B8-643E41CB1127}"/>
              </a:ext>
            </a:extLst>
          </p:cNvPr>
          <p:cNvGrpSpPr/>
          <p:nvPr/>
        </p:nvGrpSpPr>
        <p:grpSpPr>
          <a:xfrm>
            <a:off x="3009834" y="2790497"/>
            <a:ext cx="638503" cy="638503"/>
            <a:chOff x="1489777" y="4568618"/>
            <a:chExt cx="638503" cy="6385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0F679D-4A03-523F-0BD9-E9423446BB22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FF49CC-F38D-1026-9B39-26AF1576CA14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FF49CC-F38D-1026-9B39-26AF1576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6977" r="-23256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F4B026-2778-40E8-E2B2-1A0B7F5A5FCC}"/>
                  </a:ext>
                </a:extLst>
              </p:cNvPr>
              <p:cNvSpPr txBox="1"/>
              <p:nvPr/>
            </p:nvSpPr>
            <p:spPr>
              <a:xfrm>
                <a:off x="3912490" y="3429000"/>
                <a:ext cx="4367019" cy="1381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′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-similar</a:t>
                </a:r>
                <a:endParaRPr lang="en-US" sz="40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F4B026-2778-40E8-E2B2-1A0B7F5A5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90" y="3429000"/>
                <a:ext cx="4367019" cy="1381725"/>
              </a:xfrm>
              <a:prstGeom prst="rect">
                <a:avLst/>
              </a:prstGeom>
              <a:blipFill>
                <a:blip r:embed="rId7"/>
                <a:stretch>
                  <a:fillRect t="-8257" b="-1284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C5F31C-DCB0-C377-B3E4-40236707D719}"/>
                  </a:ext>
                </a:extLst>
              </p:cNvPr>
              <p:cNvSpPr txBox="1"/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Run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crashes at the start (takes no steps):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C5F31C-DCB0-C377-B3E4-40236707D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blipFill>
                <a:blip r:embed="rId8"/>
                <a:stretch>
                  <a:fillRect t="-15686" b="-2156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5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038EA-DE3C-5804-ABB1-3F0A9531B88D}"/>
              </a:ext>
            </a:extLst>
          </p:cNvPr>
          <p:cNvGrpSpPr/>
          <p:nvPr/>
        </p:nvGrpSpPr>
        <p:grpSpPr>
          <a:xfrm>
            <a:off x="379401" y="2790497"/>
            <a:ext cx="735943" cy="638503"/>
            <a:chOff x="1392337" y="4568618"/>
            <a:chExt cx="735943" cy="6385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766F48-C18F-6EB0-C664-E0450219558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/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blipFill>
                  <a:blip r:embed="rId4"/>
                  <a:stretch>
                    <a:fillRect l="-4651" r="-55814" b="-13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F98C564-B418-2384-508E-9040F00617C5}"/>
              </a:ext>
            </a:extLst>
          </p:cNvPr>
          <p:cNvCxnSpPr>
            <a:cxnSpLocks/>
          </p:cNvCxnSpPr>
          <p:nvPr/>
        </p:nvCxnSpPr>
        <p:spPr>
          <a:xfrm flipV="1">
            <a:off x="1114782" y="3109749"/>
            <a:ext cx="1895052" cy="1734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26A1043-3C30-DE9E-90B8-643E41CB1127}"/>
              </a:ext>
            </a:extLst>
          </p:cNvPr>
          <p:cNvGrpSpPr/>
          <p:nvPr/>
        </p:nvGrpSpPr>
        <p:grpSpPr>
          <a:xfrm>
            <a:off x="3009834" y="2790497"/>
            <a:ext cx="638503" cy="638503"/>
            <a:chOff x="1489777" y="4568618"/>
            <a:chExt cx="638503" cy="6385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0F679D-4A03-523F-0BD9-E9423446BB22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FF49CC-F38D-1026-9B39-26AF1576CA14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FF49CC-F38D-1026-9B39-26AF1576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6977" r="-23256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E6372D-39F5-FBBB-1B8A-51E045AB063A}"/>
              </a:ext>
            </a:extLst>
          </p:cNvPr>
          <p:cNvCxnSpPr>
            <a:cxnSpLocks/>
          </p:cNvCxnSpPr>
          <p:nvPr/>
        </p:nvCxnSpPr>
        <p:spPr>
          <a:xfrm>
            <a:off x="3648056" y="3109354"/>
            <a:ext cx="1894771" cy="3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C500DF-8620-F1A8-87E7-9AC183A498C1}"/>
                  </a:ext>
                </a:extLst>
              </p:cNvPr>
              <p:cNvSpPr txBox="1"/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C500DF-8620-F1A8-87E7-9AC183A49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blipFill>
                <a:blip r:embed="rId7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0F6EB01-E085-9681-5C39-26949BF81099}"/>
              </a:ext>
            </a:extLst>
          </p:cNvPr>
          <p:cNvGrpSpPr/>
          <p:nvPr/>
        </p:nvGrpSpPr>
        <p:grpSpPr>
          <a:xfrm>
            <a:off x="5542827" y="2790497"/>
            <a:ext cx="638503" cy="638503"/>
            <a:chOff x="1489777" y="4568618"/>
            <a:chExt cx="638503" cy="63850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534D64-2934-EC9E-0EE7-1831A6F1A515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949645-DA92-C0A7-6BAC-5DEEA9CCF3E2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949645-DA92-C0A7-6BAC-5DEEA9CCF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665AE2-7028-8D6D-0A7A-E813B18FB7B2}"/>
                  </a:ext>
                </a:extLst>
              </p:cNvPr>
              <p:cNvSpPr txBox="1"/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665AE2-7028-8D6D-0A7A-E813B18FB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blipFill>
                <a:blip r:embed="rId9"/>
                <a:stretch>
                  <a:fillRect l="-4000" r="-37333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B9B9D2-4A6E-BE41-9237-DF5DDD453EB8}"/>
                  </a:ext>
                </a:extLst>
              </p:cNvPr>
              <p:cNvSpPr txBox="1"/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Run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crashes at the start (takes no steps):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B9B9D2-4A6E-BE41-9237-DF5DDD453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blipFill>
                <a:blip r:embed="rId10"/>
                <a:stretch>
                  <a:fillRect t="-15686" b="-2156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2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038EA-DE3C-5804-ABB1-3F0A9531B88D}"/>
              </a:ext>
            </a:extLst>
          </p:cNvPr>
          <p:cNvGrpSpPr/>
          <p:nvPr/>
        </p:nvGrpSpPr>
        <p:grpSpPr>
          <a:xfrm>
            <a:off x="379401" y="2790497"/>
            <a:ext cx="735943" cy="638503"/>
            <a:chOff x="1392337" y="4568618"/>
            <a:chExt cx="735943" cy="6385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766F48-C18F-6EB0-C664-E0450219558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/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blipFill>
                  <a:blip r:embed="rId4"/>
                  <a:stretch>
                    <a:fillRect l="-4651" r="-55814" b="-13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F98C564-B418-2384-508E-9040F00617C5}"/>
              </a:ext>
            </a:extLst>
          </p:cNvPr>
          <p:cNvCxnSpPr>
            <a:cxnSpLocks/>
          </p:cNvCxnSpPr>
          <p:nvPr/>
        </p:nvCxnSpPr>
        <p:spPr>
          <a:xfrm flipV="1">
            <a:off x="1114782" y="3109749"/>
            <a:ext cx="1895052" cy="1734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26A1043-3C30-DE9E-90B8-643E41CB1127}"/>
              </a:ext>
            </a:extLst>
          </p:cNvPr>
          <p:cNvGrpSpPr/>
          <p:nvPr/>
        </p:nvGrpSpPr>
        <p:grpSpPr>
          <a:xfrm>
            <a:off x="3009834" y="2790497"/>
            <a:ext cx="638503" cy="638503"/>
            <a:chOff x="1489777" y="4568618"/>
            <a:chExt cx="638503" cy="6385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0F679D-4A03-523F-0BD9-E9423446BB22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FF49CC-F38D-1026-9B39-26AF1576CA14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FF49CC-F38D-1026-9B39-26AF1576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6977" r="-23256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E6372D-39F5-FBBB-1B8A-51E045AB063A}"/>
              </a:ext>
            </a:extLst>
          </p:cNvPr>
          <p:cNvCxnSpPr>
            <a:cxnSpLocks/>
          </p:cNvCxnSpPr>
          <p:nvPr/>
        </p:nvCxnSpPr>
        <p:spPr>
          <a:xfrm>
            <a:off x="3648056" y="3109354"/>
            <a:ext cx="1894771" cy="3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C500DF-8620-F1A8-87E7-9AC183A498C1}"/>
                  </a:ext>
                </a:extLst>
              </p:cNvPr>
              <p:cNvSpPr txBox="1"/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C500DF-8620-F1A8-87E7-9AC183A49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blipFill>
                <a:blip r:embed="rId7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0F6EB01-E085-9681-5C39-26949BF81099}"/>
              </a:ext>
            </a:extLst>
          </p:cNvPr>
          <p:cNvGrpSpPr/>
          <p:nvPr/>
        </p:nvGrpSpPr>
        <p:grpSpPr>
          <a:xfrm>
            <a:off x="5542827" y="2790497"/>
            <a:ext cx="638503" cy="638503"/>
            <a:chOff x="1489777" y="4568618"/>
            <a:chExt cx="638503" cy="63850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534D64-2934-EC9E-0EE7-1831A6F1A515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949645-DA92-C0A7-6BAC-5DEEA9CCF3E2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949645-DA92-C0A7-6BAC-5DEEA9CCF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1E6AC8-922C-75BD-F36C-9EA2BC7E9911}"/>
                  </a:ext>
                </a:extLst>
              </p:cNvPr>
              <p:cNvSpPr txBox="1"/>
              <p:nvPr/>
            </p:nvSpPr>
            <p:spPr>
              <a:xfrm>
                <a:off x="3912490" y="3429000"/>
                <a:ext cx="4367019" cy="1381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′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-similar</a:t>
                </a:r>
                <a:endParaRPr lang="en-US" sz="40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1E6AC8-922C-75BD-F36C-9EA2BC7E9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90" y="3429000"/>
                <a:ext cx="4367019" cy="1381725"/>
              </a:xfrm>
              <a:prstGeom prst="rect">
                <a:avLst/>
              </a:prstGeom>
              <a:blipFill>
                <a:blip r:embed="rId9"/>
                <a:stretch>
                  <a:fillRect t="-8257" b="-1284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276358-E1F4-765F-8106-83E22135B8AA}"/>
                  </a:ext>
                </a:extLst>
              </p:cNvPr>
              <p:cNvSpPr txBox="1"/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276358-E1F4-765F-8106-83E22135B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blipFill>
                <a:blip r:embed="rId10"/>
                <a:stretch>
                  <a:fillRect l="-4000" r="-37333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E366AC-48C3-6B0D-32E0-A37C1454BB1A}"/>
                  </a:ext>
                </a:extLst>
              </p:cNvPr>
              <p:cNvSpPr txBox="1"/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Run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crashes at the start (takes no steps):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E366AC-48C3-6B0D-32E0-A37C1454B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blipFill>
                <a:blip r:embed="rId11"/>
                <a:stretch>
                  <a:fillRect t="-15686" b="-2156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8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038EA-DE3C-5804-ABB1-3F0A9531B88D}"/>
              </a:ext>
            </a:extLst>
          </p:cNvPr>
          <p:cNvGrpSpPr/>
          <p:nvPr/>
        </p:nvGrpSpPr>
        <p:grpSpPr>
          <a:xfrm>
            <a:off x="379401" y="2790497"/>
            <a:ext cx="735943" cy="638503"/>
            <a:chOff x="1392337" y="4568618"/>
            <a:chExt cx="735943" cy="6385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766F48-C18F-6EB0-C664-E0450219558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/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blipFill>
                  <a:blip r:embed="rId4"/>
                  <a:stretch>
                    <a:fillRect l="-4651" r="-55814" b="-13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479E51-0E4B-EFFA-9925-943613124DB4}"/>
              </a:ext>
            </a:extLst>
          </p:cNvPr>
          <p:cNvGrpSpPr/>
          <p:nvPr/>
        </p:nvGrpSpPr>
        <p:grpSpPr>
          <a:xfrm>
            <a:off x="3009834" y="2790497"/>
            <a:ext cx="638503" cy="638503"/>
            <a:chOff x="1489777" y="4568618"/>
            <a:chExt cx="638503" cy="6385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240E5E-F980-E9BF-ED1B-10ED9BE153A0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E85C40-52CC-0E28-9669-29E302B2F3B3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E85C40-52CC-0E28-9669-29E302B2F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6977" r="-23256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1FEEE0-8B8D-7583-8483-33F814E97845}"/>
              </a:ext>
            </a:extLst>
          </p:cNvPr>
          <p:cNvGrpSpPr/>
          <p:nvPr/>
        </p:nvGrpSpPr>
        <p:grpSpPr>
          <a:xfrm>
            <a:off x="5542827" y="2790497"/>
            <a:ext cx="638503" cy="638503"/>
            <a:chOff x="1489777" y="4568618"/>
            <a:chExt cx="638503" cy="6385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5C43D1-5F05-2F48-6086-F33C439B6931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66C3C-8F19-0DBE-F539-33549597A704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66C3C-8F19-0DBE-F539-33549597A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745233-265E-86C9-00E4-D38A2746E80D}"/>
              </a:ext>
            </a:extLst>
          </p:cNvPr>
          <p:cNvGrpSpPr/>
          <p:nvPr/>
        </p:nvGrpSpPr>
        <p:grpSpPr>
          <a:xfrm>
            <a:off x="8075820" y="2790496"/>
            <a:ext cx="638503" cy="638503"/>
            <a:chOff x="1489777" y="4568618"/>
            <a:chExt cx="638503" cy="63850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87EB247-93A0-7556-C9F4-13D887711647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4364DC-EFCE-E220-F158-6D3BCEC8B4ED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4364DC-EFCE-E220-F158-6D3BCEC8B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6977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5444B0-526F-4CEC-1053-68A28F26CA05}"/>
              </a:ext>
            </a:extLst>
          </p:cNvPr>
          <p:cNvGrpSpPr/>
          <p:nvPr/>
        </p:nvGrpSpPr>
        <p:grpSpPr>
          <a:xfrm>
            <a:off x="10608813" y="2790495"/>
            <a:ext cx="638503" cy="638503"/>
            <a:chOff x="1489777" y="4568618"/>
            <a:chExt cx="638503" cy="63850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B2715D-A739-BD89-798A-CD29B9743313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448125-4441-4F87-0C05-389733B4C997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448125-4441-4F87-0C05-389733B4C9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68D2D7-CD86-0171-BC5C-17D4B96BA684}"/>
              </a:ext>
            </a:extLst>
          </p:cNvPr>
          <p:cNvGrpSpPr/>
          <p:nvPr/>
        </p:nvGrpSpPr>
        <p:grpSpPr>
          <a:xfrm>
            <a:off x="10608813" y="4763693"/>
            <a:ext cx="638503" cy="638503"/>
            <a:chOff x="1489777" y="4568618"/>
            <a:chExt cx="638503" cy="63850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86156B-7E04-892A-6C88-F1349BAD1FB8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3A784D-EBAF-8832-77D6-F4BAF5DC5B27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3A784D-EBAF-8832-77D6-F4BAF5DC5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820D2D-3F80-B224-2D08-15B733C5C97D}"/>
              </a:ext>
            </a:extLst>
          </p:cNvPr>
          <p:cNvGrpSpPr/>
          <p:nvPr/>
        </p:nvGrpSpPr>
        <p:grpSpPr>
          <a:xfrm>
            <a:off x="8130012" y="4763692"/>
            <a:ext cx="638503" cy="638503"/>
            <a:chOff x="1489777" y="4568618"/>
            <a:chExt cx="638503" cy="63850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7E2FDD-7215-ECCF-99EE-364309D30619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43375B-389E-9EF5-1262-A51A481D503D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43375B-389E-9EF5-1262-A51A481D5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6977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3E38CE8-0440-E224-6255-753B76E2F946}"/>
              </a:ext>
            </a:extLst>
          </p:cNvPr>
          <p:cNvGrpSpPr/>
          <p:nvPr/>
        </p:nvGrpSpPr>
        <p:grpSpPr>
          <a:xfrm>
            <a:off x="476279" y="4763691"/>
            <a:ext cx="638503" cy="638503"/>
            <a:chOff x="1489777" y="4568618"/>
            <a:chExt cx="638503" cy="63850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D469AF-7AE2-961E-2B20-B172855AC76A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9880AF-EA08-8DA3-1B5A-A5A7F7E748C0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9880AF-EA08-8DA3-1B5A-A5A7F7E748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4651" r="-2790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549FE7-3CC2-E53D-CC42-3E8E3DA25476}"/>
              </a:ext>
            </a:extLst>
          </p:cNvPr>
          <p:cNvGrpSpPr/>
          <p:nvPr/>
        </p:nvGrpSpPr>
        <p:grpSpPr>
          <a:xfrm>
            <a:off x="5542827" y="4763690"/>
            <a:ext cx="638503" cy="638503"/>
            <a:chOff x="1489777" y="4568618"/>
            <a:chExt cx="638503" cy="63850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0BDFE1-03AD-5E83-A649-9F29E276F4F9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6278FB1-15CB-811C-1536-5DBF77661728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6278FB1-15CB-811C-1536-5DBF77661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230D2B-4EC0-2687-9C11-D006349A2616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114782" y="3109749"/>
            <a:ext cx="1895052" cy="1734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64631E9-45C2-9622-7DE2-3887D5C654B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3648056" y="3109354"/>
            <a:ext cx="1894771" cy="3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DD34B49-58BB-0425-9637-89C69B8037B9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181047" y="3109748"/>
            <a:ext cx="1894773" cy="867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9364E8-D70D-A408-A6D5-C1993549B568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8726077" y="3101080"/>
            <a:ext cx="1882736" cy="8667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2DBA854-9436-D244-8775-73547260D1DA}"/>
              </a:ext>
            </a:extLst>
          </p:cNvPr>
          <p:cNvCxnSpPr>
            <a:cxnSpLocks/>
            <a:endCxn id="32" idx="6"/>
          </p:cNvCxnSpPr>
          <p:nvPr/>
        </p:nvCxnSpPr>
        <p:spPr>
          <a:xfrm flipH="1" flipV="1">
            <a:off x="8768515" y="5082944"/>
            <a:ext cx="1840296" cy="43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CE0D12D-E91A-235F-A9ED-5EBAD99228E6}"/>
              </a:ext>
            </a:extLst>
          </p:cNvPr>
          <p:cNvCxnSpPr>
            <a:cxnSpLocks/>
            <a:endCxn id="41" idx="6"/>
          </p:cNvCxnSpPr>
          <p:nvPr/>
        </p:nvCxnSpPr>
        <p:spPr>
          <a:xfrm flipH="1">
            <a:off x="6181330" y="5082941"/>
            <a:ext cx="1948446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FE896C1-1ECB-1C44-E9B7-5B5EA58A5BF5}"/>
              </a:ext>
            </a:extLst>
          </p:cNvPr>
          <p:cNvCxnSpPr>
            <a:cxnSpLocks/>
          </p:cNvCxnSpPr>
          <p:nvPr/>
        </p:nvCxnSpPr>
        <p:spPr>
          <a:xfrm flipH="1">
            <a:off x="3756721" y="5082940"/>
            <a:ext cx="1785988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55DA346-17F2-FB43-2189-92935C380D2D}"/>
              </a:ext>
            </a:extLst>
          </p:cNvPr>
          <p:cNvCxnSpPr>
            <a:cxnSpLocks/>
          </p:cNvCxnSpPr>
          <p:nvPr/>
        </p:nvCxnSpPr>
        <p:spPr>
          <a:xfrm flipH="1">
            <a:off x="1114782" y="5082940"/>
            <a:ext cx="1785988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1836BA40-562F-A801-8E1D-343A0D24B3A3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10928065" y="3428998"/>
            <a:ext cx="15198" cy="13346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A4CABAB-CDA3-0A92-9F60-CCAB27C52455}"/>
              </a:ext>
            </a:extLst>
          </p:cNvPr>
          <p:cNvSpPr txBox="1"/>
          <p:nvPr/>
        </p:nvSpPr>
        <p:spPr>
          <a:xfrm>
            <a:off x="2834900" y="4503998"/>
            <a:ext cx="987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50D19C-105C-79E7-997D-4EFA94114868}"/>
                  </a:ext>
                </a:extLst>
              </p:cNvPr>
              <p:cNvSpPr txBox="1"/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50D19C-105C-79E7-997D-4EFA9411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blipFill>
                <a:blip r:embed="rId13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D946943-02DE-CCD8-1F3A-4AA670147D88}"/>
                  </a:ext>
                </a:extLst>
              </p:cNvPr>
              <p:cNvSpPr txBox="1"/>
              <p:nvPr/>
            </p:nvSpPr>
            <p:spPr>
              <a:xfrm>
                <a:off x="6560951" y="2634261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D946943-02DE-CCD8-1F3A-4AA670147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951" y="2634261"/>
                <a:ext cx="932136" cy="461665"/>
              </a:xfrm>
              <a:prstGeom prst="rect">
                <a:avLst/>
              </a:prstGeom>
              <a:blipFill>
                <a:blip r:embed="rId14"/>
                <a:stretch>
                  <a:fillRect l="-5405" r="-39189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987F3F8-61D9-16CC-3B58-B8F2AE83B7D6}"/>
                  </a:ext>
                </a:extLst>
              </p:cNvPr>
              <p:cNvSpPr txBox="1"/>
              <p:nvPr/>
            </p:nvSpPr>
            <p:spPr>
              <a:xfrm>
                <a:off x="9020143" y="2634260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987F3F8-61D9-16CC-3B58-B8F2AE83B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143" y="2634260"/>
                <a:ext cx="932136" cy="461665"/>
              </a:xfrm>
              <a:prstGeom prst="rect">
                <a:avLst/>
              </a:prstGeom>
              <a:blipFill>
                <a:blip r:embed="rId15"/>
                <a:stretch>
                  <a:fillRect l="-5405" r="-39189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FE4E077-3C9B-C2BA-DBE4-5423043110CA}"/>
                  </a:ext>
                </a:extLst>
              </p:cNvPr>
              <p:cNvSpPr txBox="1"/>
              <p:nvPr/>
            </p:nvSpPr>
            <p:spPr>
              <a:xfrm>
                <a:off x="1411019" y="459526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FE4E077-3C9B-C2BA-DBE4-542304311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19" y="4595262"/>
                <a:ext cx="932136" cy="461665"/>
              </a:xfrm>
              <a:prstGeom prst="rect">
                <a:avLst/>
              </a:prstGeom>
              <a:blipFill>
                <a:blip r:embed="rId16"/>
                <a:stretch>
                  <a:fillRect l="-4000" r="-40000" b="-157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B135725-1894-3C03-237A-7CC7565C61C4}"/>
                  </a:ext>
                </a:extLst>
              </p:cNvPr>
              <p:cNvSpPr txBox="1"/>
              <p:nvPr/>
            </p:nvSpPr>
            <p:spPr>
              <a:xfrm>
                <a:off x="3984997" y="4612996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B135725-1894-3C03-237A-7CC7565C6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97" y="4612996"/>
                <a:ext cx="932136" cy="461665"/>
              </a:xfrm>
              <a:prstGeom prst="rect">
                <a:avLst/>
              </a:prstGeom>
              <a:blipFill>
                <a:blip r:embed="rId17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97F73D4-FFC9-5E0A-1FB8-B3CD948BDAB1}"/>
                  </a:ext>
                </a:extLst>
              </p:cNvPr>
              <p:cNvSpPr txBox="1"/>
              <p:nvPr/>
            </p:nvSpPr>
            <p:spPr>
              <a:xfrm>
                <a:off x="6589786" y="460511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97F73D4-FFC9-5E0A-1FB8-B3CD948BD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786" y="4605112"/>
                <a:ext cx="932136" cy="461665"/>
              </a:xfrm>
              <a:prstGeom prst="rect">
                <a:avLst/>
              </a:prstGeom>
              <a:blipFill>
                <a:blip r:embed="rId18"/>
                <a:stretch>
                  <a:fillRect l="-4000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7C14894-38B8-B9A8-B227-E51D5082CB53}"/>
                  </a:ext>
                </a:extLst>
              </p:cNvPr>
              <p:cNvSpPr txBox="1"/>
              <p:nvPr/>
            </p:nvSpPr>
            <p:spPr>
              <a:xfrm>
                <a:off x="9087767" y="459526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7C14894-38B8-B9A8-B227-E51D5082C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767" y="4595262"/>
                <a:ext cx="932136" cy="461665"/>
              </a:xfrm>
              <a:prstGeom prst="rect">
                <a:avLst/>
              </a:prstGeom>
              <a:blipFill>
                <a:blip r:embed="rId19"/>
                <a:stretch>
                  <a:fillRect l="-5333" r="-37333" b="-157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EC27216-6CEA-8830-3C44-92784F7D0FE0}"/>
                  </a:ext>
                </a:extLst>
              </p:cNvPr>
              <p:cNvSpPr txBox="1"/>
              <p:nvPr/>
            </p:nvSpPr>
            <p:spPr>
              <a:xfrm>
                <a:off x="9737695" y="3763527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EC27216-6CEA-8830-3C44-92784F7D0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695" y="3763527"/>
                <a:ext cx="932136" cy="461665"/>
              </a:xfrm>
              <a:prstGeom prst="rect">
                <a:avLst/>
              </a:prstGeom>
              <a:blipFill>
                <a:blip r:embed="rId20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4CAE1A-D726-B1D8-554A-1C23EDF212CD}"/>
                  </a:ext>
                </a:extLst>
              </p:cNvPr>
              <p:cNvSpPr txBox="1"/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4CAE1A-D726-B1D8-554A-1C23EDF21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blipFill>
                <a:blip r:embed="rId21"/>
                <a:stretch>
                  <a:fillRect l="-4000" r="-37333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5AFD2A-0DA1-A824-24F7-1FC336118E95}"/>
                  </a:ext>
                </a:extLst>
              </p:cNvPr>
              <p:cNvSpPr txBox="1"/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Run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crashes at the start (takes no steps):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5AFD2A-0DA1-A824-24F7-1FC336118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blipFill>
                <a:blip r:embed="rId22"/>
                <a:stretch>
                  <a:fillRect t="-15686" b="-2156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B6B79-9B92-7446-9D1B-FB0BC76D6D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33" name="Google Shape;158;p14">
            <a:extLst>
              <a:ext uri="{FF2B5EF4-FFF2-40B4-BE49-F238E27FC236}">
                <a16:creationId xmlns:a16="http://schemas.microsoft.com/office/drawing/2014/main" id="{D4AB04F2-623B-44F3-CB94-25B54109AE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System</a:t>
            </a:r>
            <a:endParaRPr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57F3EC-954B-4C22-28DA-382D7AF1AB1E}"/>
              </a:ext>
            </a:extLst>
          </p:cNvPr>
          <p:cNvGrpSpPr/>
          <p:nvPr/>
        </p:nvGrpSpPr>
        <p:grpSpPr>
          <a:xfrm>
            <a:off x="3414307" y="1160145"/>
            <a:ext cx="5363385" cy="5363385"/>
            <a:chOff x="3414307" y="1160145"/>
            <a:chExt cx="5363385" cy="5363385"/>
          </a:xfrm>
        </p:grpSpPr>
        <p:pic>
          <p:nvPicPr>
            <p:cNvPr id="35" name="Graphic 34" descr="Smiling face outline with solid fill">
              <a:extLst>
                <a:ext uri="{FF2B5EF4-FFF2-40B4-BE49-F238E27FC236}">
                  <a16:creationId xmlns:a16="http://schemas.microsoft.com/office/drawing/2014/main" id="{8295FF7E-0447-F325-7AF6-9364D4AB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18462" y="1160145"/>
              <a:ext cx="755073" cy="755073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74310-19ED-EF29-840C-044AF5690C00}"/>
                </a:ext>
              </a:extLst>
            </p:cNvPr>
            <p:cNvSpPr/>
            <p:nvPr/>
          </p:nvSpPr>
          <p:spPr>
            <a:xfrm>
              <a:off x="3414307" y="1160145"/>
              <a:ext cx="5363385" cy="5363385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7" name="Graphic 6" descr="Smiling face outline with solid fill">
              <a:extLst>
                <a:ext uri="{FF2B5EF4-FFF2-40B4-BE49-F238E27FC236}">
                  <a16:creationId xmlns:a16="http://schemas.microsoft.com/office/drawing/2014/main" id="{D8241B53-9614-CFAB-9FB7-464784085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022619" y="3406833"/>
              <a:ext cx="755073" cy="755073"/>
            </a:xfrm>
            <a:prstGeom prst="rect">
              <a:avLst/>
            </a:prstGeom>
          </p:spPr>
        </p:pic>
        <p:pic>
          <p:nvPicPr>
            <p:cNvPr id="8" name="Graphic 7" descr="Smiling face outline with solid fill">
              <a:extLst>
                <a:ext uri="{FF2B5EF4-FFF2-40B4-BE49-F238E27FC236}">
                  <a16:creationId xmlns:a16="http://schemas.microsoft.com/office/drawing/2014/main" id="{BADC0B70-3D78-06CE-B835-FA03C1C8E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18462" y="5732642"/>
              <a:ext cx="755073" cy="755073"/>
            </a:xfrm>
            <a:prstGeom prst="rect">
              <a:avLst/>
            </a:prstGeom>
          </p:spPr>
        </p:pic>
        <p:pic>
          <p:nvPicPr>
            <p:cNvPr id="9" name="Graphic 8" descr="Smiling face outline with solid fill">
              <a:extLst>
                <a:ext uri="{FF2B5EF4-FFF2-40B4-BE49-F238E27FC236}">
                  <a16:creationId xmlns:a16="http://schemas.microsoft.com/office/drawing/2014/main" id="{73FE52FF-9DFE-9B93-E12A-0500BC495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414309" y="3406832"/>
              <a:ext cx="755073" cy="755073"/>
            </a:xfrm>
            <a:prstGeom prst="rect">
              <a:avLst/>
            </a:prstGeom>
          </p:spPr>
        </p:pic>
        <p:pic>
          <p:nvPicPr>
            <p:cNvPr id="10" name="Graphic 9" descr="Smiling face outline with solid fill">
              <a:extLst>
                <a:ext uri="{FF2B5EF4-FFF2-40B4-BE49-F238E27FC236}">
                  <a16:creationId xmlns:a16="http://schemas.microsoft.com/office/drawing/2014/main" id="{F261B190-AADB-179E-DF46-D6D02B643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024917" y="1958340"/>
              <a:ext cx="755073" cy="755073"/>
            </a:xfrm>
            <a:prstGeom prst="rect">
              <a:avLst/>
            </a:prstGeom>
          </p:spPr>
        </p:pic>
        <p:pic>
          <p:nvPicPr>
            <p:cNvPr id="11" name="Graphic 10" descr="Smiling face outline with solid fill">
              <a:extLst>
                <a:ext uri="{FF2B5EF4-FFF2-40B4-BE49-F238E27FC236}">
                  <a16:creationId xmlns:a16="http://schemas.microsoft.com/office/drawing/2014/main" id="{D45C0551-4096-9CD7-3D37-9BD19EFD4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2012" y="1958339"/>
              <a:ext cx="755073" cy="755073"/>
            </a:xfrm>
            <a:prstGeom prst="rect">
              <a:avLst/>
            </a:prstGeom>
          </p:spPr>
        </p:pic>
        <p:pic>
          <p:nvPicPr>
            <p:cNvPr id="12" name="Graphic 11" descr="Smiling face outline with solid fill">
              <a:extLst>
                <a:ext uri="{FF2B5EF4-FFF2-40B4-BE49-F238E27FC236}">
                  <a16:creationId xmlns:a16="http://schemas.microsoft.com/office/drawing/2014/main" id="{19B5F9FA-86DD-38B5-8958-DD8FF6BE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024916" y="4937413"/>
              <a:ext cx="755073" cy="755073"/>
            </a:xfrm>
            <a:prstGeom prst="rect">
              <a:avLst/>
            </a:prstGeom>
          </p:spPr>
        </p:pic>
        <p:pic>
          <p:nvPicPr>
            <p:cNvPr id="13" name="Graphic 12" descr="Smiling face outline with solid fill">
              <a:extLst>
                <a:ext uri="{FF2B5EF4-FFF2-40B4-BE49-F238E27FC236}">
                  <a16:creationId xmlns:a16="http://schemas.microsoft.com/office/drawing/2014/main" id="{136ADFEF-3B50-ADFE-9328-3FA78F3B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2011" y="4937412"/>
              <a:ext cx="755073" cy="75507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6F5119-56AA-6F1C-96C4-1B7E3EDB334F}"/>
                  </a:ext>
                </a:extLst>
              </p:cNvPr>
              <p:cNvSpPr txBox="1"/>
              <p:nvPr/>
            </p:nvSpPr>
            <p:spPr>
              <a:xfrm>
                <a:off x="3915825" y="3371017"/>
                <a:ext cx="436035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processes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6F5119-56AA-6F1C-96C4-1B7E3EDB3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25" y="3371017"/>
                <a:ext cx="4360352" cy="707886"/>
              </a:xfrm>
              <a:prstGeom prst="rect">
                <a:avLst/>
              </a:prstGeom>
              <a:blipFill>
                <a:blip r:embed="rId5"/>
                <a:stretch>
                  <a:fillRect t="-15789" b="-3508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6363BF-2E9B-9081-8064-6A11C2A4CD04}"/>
                  </a:ext>
                </a:extLst>
              </p:cNvPr>
              <p:cNvSpPr txBox="1"/>
              <p:nvPr/>
            </p:nvSpPr>
            <p:spPr>
              <a:xfrm>
                <a:off x="5861674" y="1772053"/>
                <a:ext cx="468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6363BF-2E9B-9081-8064-6A11C2A4C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74" y="1772053"/>
                <a:ext cx="46865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3481D3-041E-A14D-35FE-F0A6DD1A63A4}"/>
                  </a:ext>
                </a:extLst>
              </p:cNvPr>
              <p:cNvSpPr txBox="1"/>
              <p:nvPr/>
            </p:nvSpPr>
            <p:spPr>
              <a:xfrm>
                <a:off x="7596043" y="2564562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3481D3-041E-A14D-35FE-F0A6DD1A6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043" y="2564562"/>
                <a:ext cx="473976" cy="36933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B8D127-A081-03D2-F812-10CC6E88934E}"/>
                  </a:ext>
                </a:extLst>
              </p:cNvPr>
              <p:cNvSpPr txBox="1"/>
              <p:nvPr/>
            </p:nvSpPr>
            <p:spPr>
              <a:xfrm>
                <a:off x="8218732" y="4013056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B8D127-A081-03D2-F812-10CC6E889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732" y="4013056"/>
                <a:ext cx="4739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281CC5-B7A4-C3F5-98F4-4C930201403A}"/>
                  </a:ext>
                </a:extLst>
              </p:cNvPr>
              <p:cNvSpPr txBox="1"/>
              <p:nvPr/>
            </p:nvSpPr>
            <p:spPr>
              <a:xfrm>
                <a:off x="7596042" y="4664445"/>
                <a:ext cx="464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281CC5-B7A4-C3F5-98F4-4C9302014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042" y="4664445"/>
                <a:ext cx="46410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BED2B9-FCA2-50CB-5128-B20F95AF0320}"/>
                  </a:ext>
                </a:extLst>
              </p:cNvPr>
              <p:cNvSpPr txBox="1"/>
              <p:nvPr/>
            </p:nvSpPr>
            <p:spPr>
              <a:xfrm>
                <a:off x="5861674" y="5463068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BED2B9-FCA2-50CB-5128-B20F95AF0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74" y="5463068"/>
                <a:ext cx="47397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718B8F-DEB6-B8FA-B073-F96CFAA3D098}"/>
                  </a:ext>
                </a:extLst>
              </p:cNvPr>
              <p:cNvSpPr txBox="1"/>
              <p:nvPr/>
            </p:nvSpPr>
            <p:spPr>
              <a:xfrm>
                <a:off x="4212388" y="4664445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718B8F-DEB6-B8FA-B073-F96CFAA3D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388" y="4664445"/>
                <a:ext cx="47397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1B3A16-CBDF-1193-0DA3-BAC18E8CFD33}"/>
                  </a:ext>
                </a:extLst>
              </p:cNvPr>
              <p:cNvSpPr txBox="1"/>
              <p:nvPr/>
            </p:nvSpPr>
            <p:spPr>
              <a:xfrm>
                <a:off x="3585568" y="4013056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1B3A16-CBDF-1193-0DA3-BAC18E8CF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68" y="4013056"/>
                <a:ext cx="47397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9F3FEB-9C69-81F9-66DD-B5A2E27E552B}"/>
                  </a:ext>
                </a:extLst>
              </p:cNvPr>
              <p:cNvSpPr txBox="1"/>
              <p:nvPr/>
            </p:nvSpPr>
            <p:spPr>
              <a:xfrm>
                <a:off x="4189947" y="2567615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9F3FEB-9C69-81F9-66DD-B5A2E27E5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47" y="2567615"/>
                <a:ext cx="47397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6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038EA-DE3C-5804-ABB1-3F0A9531B88D}"/>
              </a:ext>
            </a:extLst>
          </p:cNvPr>
          <p:cNvGrpSpPr/>
          <p:nvPr/>
        </p:nvGrpSpPr>
        <p:grpSpPr>
          <a:xfrm>
            <a:off x="379401" y="2790497"/>
            <a:ext cx="735943" cy="638503"/>
            <a:chOff x="1392337" y="4568618"/>
            <a:chExt cx="735943" cy="6385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766F48-C18F-6EB0-C664-E0450219558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/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blipFill>
                  <a:blip r:embed="rId4"/>
                  <a:stretch>
                    <a:fillRect l="-4651" r="-55814" b="-13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479E51-0E4B-EFFA-9925-943613124DB4}"/>
              </a:ext>
            </a:extLst>
          </p:cNvPr>
          <p:cNvGrpSpPr/>
          <p:nvPr/>
        </p:nvGrpSpPr>
        <p:grpSpPr>
          <a:xfrm>
            <a:off x="3009834" y="2790497"/>
            <a:ext cx="638503" cy="638503"/>
            <a:chOff x="1489777" y="4568618"/>
            <a:chExt cx="638503" cy="6385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240E5E-F980-E9BF-ED1B-10ED9BE153A0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E85C40-52CC-0E28-9669-29E302B2F3B3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E85C40-52CC-0E28-9669-29E302B2F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6977" r="-23256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1FEEE0-8B8D-7583-8483-33F814E97845}"/>
              </a:ext>
            </a:extLst>
          </p:cNvPr>
          <p:cNvGrpSpPr/>
          <p:nvPr/>
        </p:nvGrpSpPr>
        <p:grpSpPr>
          <a:xfrm>
            <a:off x="5542827" y="2790497"/>
            <a:ext cx="638503" cy="638503"/>
            <a:chOff x="1489777" y="4568618"/>
            <a:chExt cx="638503" cy="6385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5C43D1-5F05-2F48-6086-F33C439B6931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66C3C-8F19-0DBE-F539-33549597A704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66C3C-8F19-0DBE-F539-33549597A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745233-265E-86C9-00E4-D38A2746E80D}"/>
              </a:ext>
            </a:extLst>
          </p:cNvPr>
          <p:cNvGrpSpPr/>
          <p:nvPr/>
        </p:nvGrpSpPr>
        <p:grpSpPr>
          <a:xfrm>
            <a:off x="8075820" y="2790496"/>
            <a:ext cx="638503" cy="638503"/>
            <a:chOff x="1489777" y="4568618"/>
            <a:chExt cx="638503" cy="63850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87EB247-93A0-7556-C9F4-13D887711647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4364DC-EFCE-E220-F158-6D3BCEC8B4ED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4364DC-EFCE-E220-F158-6D3BCEC8B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6977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5444B0-526F-4CEC-1053-68A28F26CA05}"/>
              </a:ext>
            </a:extLst>
          </p:cNvPr>
          <p:cNvGrpSpPr/>
          <p:nvPr/>
        </p:nvGrpSpPr>
        <p:grpSpPr>
          <a:xfrm>
            <a:off x="10608813" y="2790495"/>
            <a:ext cx="638503" cy="638503"/>
            <a:chOff x="1489777" y="4568618"/>
            <a:chExt cx="638503" cy="63850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B2715D-A739-BD89-798A-CD29B9743313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448125-4441-4F87-0C05-389733B4C997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448125-4441-4F87-0C05-389733B4C9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68D2D7-CD86-0171-BC5C-17D4B96BA684}"/>
              </a:ext>
            </a:extLst>
          </p:cNvPr>
          <p:cNvGrpSpPr/>
          <p:nvPr/>
        </p:nvGrpSpPr>
        <p:grpSpPr>
          <a:xfrm>
            <a:off x="10608813" y="4763693"/>
            <a:ext cx="638503" cy="638503"/>
            <a:chOff x="1489777" y="4568618"/>
            <a:chExt cx="638503" cy="63850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86156B-7E04-892A-6C88-F1349BAD1FB8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3A784D-EBAF-8832-77D6-F4BAF5DC5B27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3A784D-EBAF-8832-77D6-F4BAF5DC5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820D2D-3F80-B224-2D08-15B733C5C97D}"/>
              </a:ext>
            </a:extLst>
          </p:cNvPr>
          <p:cNvGrpSpPr/>
          <p:nvPr/>
        </p:nvGrpSpPr>
        <p:grpSpPr>
          <a:xfrm>
            <a:off x="8130012" y="4763692"/>
            <a:ext cx="638503" cy="638503"/>
            <a:chOff x="1489777" y="4568618"/>
            <a:chExt cx="638503" cy="63850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7E2FDD-7215-ECCF-99EE-364309D30619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43375B-389E-9EF5-1262-A51A481D503D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43375B-389E-9EF5-1262-A51A481D5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6977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3E38CE8-0440-E224-6255-753B76E2F946}"/>
              </a:ext>
            </a:extLst>
          </p:cNvPr>
          <p:cNvGrpSpPr/>
          <p:nvPr/>
        </p:nvGrpSpPr>
        <p:grpSpPr>
          <a:xfrm>
            <a:off x="476279" y="4763691"/>
            <a:ext cx="638503" cy="638503"/>
            <a:chOff x="1489777" y="4568618"/>
            <a:chExt cx="638503" cy="63850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D469AF-7AE2-961E-2B20-B172855AC76A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9880AF-EA08-8DA3-1B5A-A5A7F7E748C0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9880AF-EA08-8DA3-1B5A-A5A7F7E748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4651" r="-2790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549FE7-3CC2-E53D-CC42-3E8E3DA25476}"/>
              </a:ext>
            </a:extLst>
          </p:cNvPr>
          <p:cNvGrpSpPr/>
          <p:nvPr/>
        </p:nvGrpSpPr>
        <p:grpSpPr>
          <a:xfrm>
            <a:off x="5542827" y="4763690"/>
            <a:ext cx="638503" cy="638503"/>
            <a:chOff x="1489777" y="4568618"/>
            <a:chExt cx="638503" cy="63850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0BDFE1-03AD-5E83-A649-9F29E276F4F9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6278FB1-15CB-811C-1536-5DBF77661728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6278FB1-15CB-811C-1536-5DBF77661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230D2B-4EC0-2687-9C11-D006349A2616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114782" y="3109749"/>
            <a:ext cx="1895052" cy="1734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64631E9-45C2-9622-7DE2-3887D5C654B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3648056" y="3109354"/>
            <a:ext cx="1894771" cy="3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DD34B49-58BB-0425-9637-89C69B8037B9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181047" y="3109748"/>
            <a:ext cx="1894773" cy="867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9364E8-D70D-A408-A6D5-C1993549B568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8726077" y="3101080"/>
            <a:ext cx="1882736" cy="8667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2DBA854-9436-D244-8775-73547260D1DA}"/>
              </a:ext>
            </a:extLst>
          </p:cNvPr>
          <p:cNvCxnSpPr>
            <a:cxnSpLocks/>
            <a:endCxn id="32" idx="6"/>
          </p:cNvCxnSpPr>
          <p:nvPr/>
        </p:nvCxnSpPr>
        <p:spPr>
          <a:xfrm flipH="1" flipV="1">
            <a:off x="8768515" y="5082944"/>
            <a:ext cx="1840296" cy="43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CE0D12D-E91A-235F-A9ED-5EBAD99228E6}"/>
              </a:ext>
            </a:extLst>
          </p:cNvPr>
          <p:cNvCxnSpPr>
            <a:cxnSpLocks/>
            <a:endCxn id="41" idx="6"/>
          </p:cNvCxnSpPr>
          <p:nvPr/>
        </p:nvCxnSpPr>
        <p:spPr>
          <a:xfrm flipH="1">
            <a:off x="6181330" y="5082941"/>
            <a:ext cx="1948446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FE896C1-1ECB-1C44-E9B7-5B5EA58A5BF5}"/>
              </a:ext>
            </a:extLst>
          </p:cNvPr>
          <p:cNvCxnSpPr>
            <a:cxnSpLocks/>
          </p:cNvCxnSpPr>
          <p:nvPr/>
        </p:nvCxnSpPr>
        <p:spPr>
          <a:xfrm flipH="1">
            <a:off x="3756721" y="5082940"/>
            <a:ext cx="1785988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55DA346-17F2-FB43-2189-92935C380D2D}"/>
              </a:ext>
            </a:extLst>
          </p:cNvPr>
          <p:cNvCxnSpPr>
            <a:cxnSpLocks/>
          </p:cNvCxnSpPr>
          <p:nvPr/>
        </p:nvCxnSpPr>
        <p:spPr>
          <a:xfrm flipH="1">
            <a:off x="1114782" y="5082940"/>
            <a:ext cx="1785988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1836BA40-562F-A801-8E1D-343A0D24B3A3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10928065" y="3428998"/>
            <a:ext cx="15198" cy="13346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A4CABAB-CDA3-0A92-9F60-CCAB27C52455}"/>
              </a:ext>
            </a:extLst>
          </p:cNvPr>
          <p:cNvSpPr txBox="1"/>
          <p:nvPr/>
        </p:nvSpPr>
        <p:spPr>
          <a:xfrm>
            <a:off x="2834900" y="4503998"/>
            <a:ext cx="987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50D19C-105C-79E7-997D-4EFA94114868}"/>
                  </a:ext>
                </a:extLst>
              </p:cNvPr>
              <p:cNvSpPr txBox="1"/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50D19C-105C-79E7-997D-4EFA9411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blipFill>
                <a:blip r:embed="rId13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D946943-02DE-CCD8-1F3A-4AA670147D88}"/>
                  </a:ext>
                </a:extLst>
              </p:cNvPr>
              <p:cNvSpPr txBox="1"/>
              <p:nvPr/>
            </p:nvSpPr>
            <p:spPr>
              <a:xfrm>
                <a:off x="6560951" y="2634261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D946943-02DE-CCD8-1F3A-4AA670147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951" y="2634261"/>
                <a:ext cx="932136" cy="461665"/>
              </a:xfrm>
              <a:prstGeom prst="rect">
                <a:avLst/>
              </a:prstGeom>
              <a:blipFill>
                <a:blip r:embed="rId14"/>
                <a:stretch>
                  <a:fillRect l="-5405" r="-39189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987F3F8-61D9-16CC-3B58-B8F2AE83B7D6}"/>
                  </a:ext>
                </a:extLst>
              </p:cNvPr>
              <p:cNvSpPr txBox="1"/>
              <p:nvPr/>
            </p:nvSpPr>
            <p:spPr>
              <a:xfrm>
                <a:off x="9020143" y="2634260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987F3F8-61D9-16CC-3B58-B8F2AE83B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143" y="2634260"/>
                <a:ext cx="932136" cy="461665"/>
              </a:xfrm>
              <a:prstGeom prst="rect">
                <a:avLst/>
              </a:prstGeom>
              <a:blipFill>
                <a:blip r:embed="rId15"/>
                <a:stretch>
                  <a:fillRect l="-5405" r="-39189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FE4E077-3C9B-C2BA-DBE4-5423043110CA}"/>
                  </a:ext>
                </a:extLst>
              </p:cNvPr>
              <p:cNvSpPr txBox="1"/>
              <p:nvPr/>
            </p:nvSpPr>
            <p:spPr>
              <a:xfrm>
                <a:off x="1411019" y="459526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FE4E077-3C9B-C2BA-DBE4-542304311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19" y="4595262"/>
                <a:ext cx="932136" cy="461665"/>
              </a:xfrm>
              <a:prstGeom prst="rect">
                <a:avLst/>
              </a:prstGeom>
              <a:blipFill>
                <a:blip r:embed="rId16"/>
                <a:stretch>
                  <a:fillRect l="-4000" r="-40000" b="-157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B135725-1894-3C03-237A-7CC7565C61C4}"/>
                  </a:ext>
                </a:extLst>
              </p:cNvPr>
              <p:cNvSpPr txBox="1"/>
              <p:nvPr/>
            </p:nvSpPr>
            <p:spPr>
              <a:xfrm>
                <a:off x="3984997" y="4612996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B135725-1894-3C03-237A-7CC7565C6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97" y="4612996"/>
                <a:ext cx="932136" cy="461665"/>
              </a:xfrm>
              <a:prstGeom prst="rect">
                <a:avLst/>
              </a:prstGeom>
              <a:blipFill>
                <a:blip r:embed="rId17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97F73D4-FFC9-5E0A-1FB8-B3CD948BDAB1}"/>
                  </a:ext>
                </a:extLst>
              </p:cNvPr>
              <p:cNvSpPr txBox="1"/>
              <p:nvPr/>
            </p:nvSpPr>
            <p:spPr>
              <a:xfrm>
                <a:off x="6589786" y="460511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97F73D4-FFC9-5E0A-1FB8-B3CD948BD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786" y="4605112"/>
                <a:ext cx="932136" cy="461665"/>
              </a:xfrm>
              <a:prstGeom prst="rect">
                <a:avLst/>
              </a:prstGeom>
              <a:blipFill>
                <a:blip r:embed="rId18"/>
                <a:stretch>
                  <a:fillRect l="-4000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7C14894-38B8-B9A8-B227-E51D5082CB53}"/>
                  </a:ext>
                </a:extLst>
              </p:cNvPr>
              <p:cNvSpPr txBox="1"/>
              <p:nvPr/>
            </p:nvSpPr>
            <p:spPr>
              <a:xfrm>
                <a:off x="9087767" y="459526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7C14894-38B8-B9A8-B227-E51D5082C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767" y="4595262"/>
                <a:ext cx="932136" cy="461665"/>
              </a:xfrm>
              <a:prstGeom prst="rect">
                <a:avLst/>
              </a:prstGeom>
              <a:blipFill>
                <a:blip r:embed="rId19"/>
                <a:stretch>
                  <a:fillRect l="-5333" r="-37333" b="-157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EC27216-6CEA-8830-3C44-92784F7D0FE0}"/>
                  </a:ext>
                </a:extLst>
              </p:cNvPr>
              <p:cNvSpPr txBox="1"/>
              <p:nvPr/>
            </p:nvSpPr>
            <p:spPr>
              <a:xfrm>
                <a:off x="9737695" y="3763527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EC27216-6CEA-8830-3C44-92784F7D0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695" y="3763527"/>
                <a:ext cx="932136" cy="461665"/>
              </a:xfrm>
              <a:prstGeom prst="rect">
                <a:avLst/>
              </a:prstGeom>
              <a:blipFill>
                <a:blip r:embed="rId20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1C5E3-38C2-0BF3-2856-700B92B266B3}"/>
                  </a:ext>
                </a:extLst>
              </p:cNvPr>
              <p:cNvSpPr txBox="1"/>
              <p:nvPr/>
            </p:nvSpPr>
            <p:spPr>
              <a:xfrm>
                <a:off x="3912490" y="3429000"/>
                <a:ext cx="4367019" cy="1381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𝒙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′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-similar</a:t>
                </a:r>
                <a:endParaRPr lang="en-US" sz="40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1C5E3-38C2-0BF3-2856-700B92B2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90" y="3429000"/>
                <a:ext cx="4367019" cy="1381725"/>
              </a:xfrm>
              <a:prstGeom prst="rect">
                <a:avLst/>
              </a:prstGeom>
              <a:blipFill>
                <a:blip r:embed="rId22"/>
                <a:stretch>
                  <a:fillRect t="-8257" b="-1284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5BB096-21D6-1C6C-7CC6-3155F5658298}"/>
                  </a:ext>
                </a:extLst>
              </p:cNvPr>
              <p:cNvSpPr txBox="1"/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Run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crashes at the start (takes no steps):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5BB096-21D6-1C6C-7CC6-3155F5658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blipFill>
                <a:blip r:embed="rId23"/>
                <a:stretch>
                  <a:fillRect t="-15686" b="-2156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0E67B7-7646-7468-304E-C734999F95DE}"/>
                  </a:ext>
                </a:extLst>
              </p:cNvPr>
              <p:cNvSpPr txBox="1"/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0E67B7-7646-7468-304E-C734999F9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blipFill>
                <a:blip r:embed="rId24"/>
                <a:stretch>
                  <a:fillRect l="-4000" r="-37333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5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038EA-DE3C-5804-ABB1-3F0A9531B88D}"/>
              </a:ext>
            </a:extLst>
          </p:cNvPr>
          <p:cNvGrpSpPr/>
          <p:nvPr/>
        </p:nvGrpSpPr>
        <p:grpSpPr>
          <a:xfrm>
            <a:off x="379401" y="2790497"/>
            <a:ext cx="735943" cy="638503"/>
            <a:chOff x="1392337" y="4568618"/>
            <a:chExt cx="735943" cy="6385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766F48-C18F-6EB0-C664-E0450219558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/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D42BCB8-D1E0-E006-13C9-7D44BED30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337" y="4604579"/>
                  <a:ext cx="530117" cy="557910"/>
                </a:xfrm>
                <a:prstGeom prst="rect">
                  <a:avLst/>
                </a:prstGeom>
                <a:blipFill>
                  <a:blip r:embed="rId4"/>
                  <a:stretch>
                    <a:fillRect l="-4651" r="-55814" b="-13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479E51-0E4B-EFFA-9925-943613124DB4}"/>
              </a:ext>
            </a:extLst>
          </p:cNvPr>
          <p:cNvGrpSpPr/>
          <p:nvPr/>
        </p:nvGrpSpPr>
        <p:grpSpPr>
          <a:xfrm>
            <a:off x="3009834" y="2790497"/>
            <a:ext cx="638503" cy="638503"/>
            <a:chOff x="1489777" y="4568618"/>
            <a:chExt cx="638503" cy="6385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240E5E-F980-E9BF-ED1B-10ED9BE153A0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E85C40-52CC-0E28-9669-29E302B2F3B3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E85C40-52CC-0E28-9669-29E302B2F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6977" r="-23256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1FEEE0-8B8D-7583-8483-33F814E97845}"/>
              </a:ext>
            </a:extLst>
          </p:cNvPr>
          <p:cNvGrpSpPr/>
          <p:nvPr/>
        </p:nvGrpSpPr>
        <p:grpSpPr>
          <a:xfrm>
            <a:off x="5542827" y="2790497"/>
            <a:ext cx="638503" cy="638503"/>
            <a:chOff x="1489777" y="4568618"/>
            <a:chExt cx="638503" cy="6385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5C43D1-5F05-2F48-6086-F33C439B6931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66C3C-8F19-0DBE-F539-33549597A704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66C3C-8F19-0DBE-F539-33549597A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745233-265E-86C9-00E4-D38A2746E80D}"/>
              </a:ext>
            </a:extLst>
          </p:cNvPr>
          <p:cNvGrpSpPr/>
          <p:nvPr/>
        </p:nvGrpSpPr>
        <p:grpSpPr>
          <a:xfrm>
            <a:off x="8075820" y="2790496"/>
            <a:ext cx="638503" cy="638503"/>
            <a:chOff x="1489777" y="4568618"/>
            <a:chExt cx="638503" cy="63850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87EB247-93A0-7556-C9F4-13D887711647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4364DC-EFCE-E220-F158-6D3BCEC8B4ED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4364DC-EFCE-E220-F158-6D3BCEC8B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6977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5444B0-526F-4CEC-1053-68A28F26CA05}"/>
              </a:ext>
            </a:extLst>
          </p:cNvPr>
          <p:cNvGrpSpPr/>
          <p:nvPr/>
        </p:nvGrpSpPr>
        <p:grpSpPr>
          <a:xfrm>
            <a:off x="10608813" y="2790495"/>
            <a:ext cx="638503" cy="638503"/>
            <a:chOff x="1489777" y="4568618"/>
            <a:chExt cx="638503" cy="63850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B2715D-A739-BD89-798A-CD29B9743313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448125-4441-4F87-0C05-389733B4C997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448125-4441-4F87-0C05-389733B4C9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68D2D7-CD86-0171-BC5C-17D4B96BA684}"/>
              </a:ext>
            </a:extLst>
          </p:cNvPr>
          <p:cNvGrpSpPr/>
          <p:nvPr/>
        </p:nvGrpSpPr>
        <p:grpSpPr>
          <a:xfrm>
            <a:off x="10608813" y="4763693"/>
            <a:ext cx="638503" cy="638503"/>
            <a:chOff x="1489777" y="4568618"/>
            <a:chExt cx="638503" cy="63850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86156B-7E04-892A-6C88-F1349BAD1FB8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3A784D-EBAF-8832-77D6-F4BAF5DC5B27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3A784D-EBAF-8832-77D6-F4BAF5DC5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820D2D-3F80-B224-2D08-15B733C5C97D}"/>
              </a:ext>
            </a:extLst>
          </p:cNvPr>
          <p:cNvGrpSpPr/>
          <p:nvPr/>
        </p:nvGrpSpPr>
        <p:grpSpPr>
          <a:xfrm>
            <a:off x="8130012" y="4763692"/>
            <a:ext cx="638503" cy="638503"/>
            <a:chOff x="1489777" y="4568618"/>
            <a:chExt cx="638503" cy="63850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7E2FDD-7215-ECCF-99EE-364309D30619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43375B-389E-9EF5-1262-A51A481D503D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43375B-389E-9EF5-1262-A51A481D5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6977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3E38CE8-0440-E224-6255-753B76E2F946}"/>
              </a:ext>
            </a:extLst>
          </p:cNvPr>
          <p:cNvGrpSpPr/>
          <p:nvPr/>
        </p:nvGrpSpPr>
        <p:grpSpPr>
          <a:xfrm>
            <a:off x="476279" y="4763691"/>
            <a:ext cx="638503" cy="638503"/>
            <a:chOff x="1489777" y="4568618"/>
            <a:chExt cx="638503" cy="63850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D469AF-7AE2-961E-2B20-B172855AC76A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9880AF-EA08-8DA3-1B5A-A5A7F7E748C0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9880AF-EA08-8DA3-1B5A-A5A7F7E748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4651" r="-2790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549FE7-3CC2-E53D-CC42-3E8E3DA25476}"/>
              </a:ext>
            </a:extLst>
          </p:cNvPr>
          <p:cNvGrpSpPr/>
          <p:nvPr/>
        </p:nvGrpSpPr>
        <p:grpSpPr>
          <a:xfrm>
            <a:off x="5542827" y="4763690"/>
            <a:ext cx="638503" cy="638503"/>
            <a:chOff x="1489777" y="4568618"/>
            <a:chExt cx="638503" cy="63850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0BDFE1-03AD-5E83-A649-9F29E276F4F9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6278FB1-15CB-811C-1536-5DBF77661728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6278FB1-15CB-811C-1536-5DBF77661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4651" r="-25581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230D2B-4EC0-2687-9C11-D006349A2616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114782" y="3109749"/>
            <a:ext cx="1895052" cy="1734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64631E9-45C2-9622-7DE2-3887D5C654B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3648056" y="3109354"/>
            <a:ext cx="1894771" cy="3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DD34B49-58BB-0425-9637-89C69B8037B9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181047" y="3109748"/>
            <a:ext cx="1894773" cy="867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9364E8-D70D-A408-A6D5-C1993549B568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8726077" y="3101080"/>
            <a:ext cx="1882736" cy="8667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2DBA854-9436-D244-8775-73547260D1DA}"/>
              </a:ext>
            </a:extLst>
          </p:cNvPr>
          <p:cNvCxnSpPr>
            <a:cxnSpLocks/>
            <a:endCxn id="32" idx="6"/>
          </p:cNvCxnSpPr>
          <p:nvPr/>
        </p:nvCxnSpPr>
        <p:spPr>
          <a:xfrm flipH="1" flipV="1">
            <a:off x="8768515" y="5082944"/>
            <a:ext cx="1840296" cy="43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CE0D12D-E91A-235F-A9ED-5EBAD99228E6}"/>
              </a:ext>
            </a:extLst>
          </p:cNvPr>
          <p:cNvCxnSpPr>
            <a:cxnSpLocks/>
            <a:endCxn id="41" idx="6"/>
          </p:cNvCxnSpPr>
          <p:nvPr/>
        </p:nvCxnSpPr>
        <p:spPr>
          <a:xfrm flipH="1">
            <a:off x="6181330" y="5082941"/>
            <a:ext cx="1948446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FE896C1-1ECB-1C44-E9B7-5B5EA58A5BF5}"/>
              </a:ext>
            </a:extLst>
          </p:cNvPr>
          <p:cNvCxnSpPr>
            <a:cxnSpLocks/>
          </p:cNvCxnSpPr>
          <p:nvPr/>
        </p:nvCxnSpPr>
        <p:spPr>
          <a:xfrm flipH="1">
            <a:off x="3756721" y="5082940"/>
            <a:ext cx="1785988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55DA346-17F2-FB43-2189-92935C380D2D}"/>
              </a:ext>
            </a:extLst>
          </p:cNvPr>
          <p:cNvCxnSpPr>
            <a:cxnSpLocks/>
          </p:cNvCxnSpPr>
          <p:nvPr/>
        </p:nvCxnSpPr>
        <p:spPr>
          <a:xfrm flipH="1">
            <a:off x="1114782" y="5082940"/>
            <a:ext cx="1785988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1836BA40-562F-A801-8E1D-343A0D24B3A3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10928065" y="3428998"/>
            <a:ext cx="15198" cy="133469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A4CABAB-CDA3-0A92-9F60-CCAB27C52455}"/>
              </a:ext>
            </a:extLst>
          </p:cNvPr>
          <p:cNvSpPr txBox="1"/>
          <p:nvPr/>
        </p:nvSpPr>
        <p:spPr>
          <a:xfrm>
            <a:off x="2834900" y="4503998"/>
            <a:ext cx="987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50D19C-105C-79E7-997D-4EFA94114868}"/>
                  </a:ext>
                </a:extLst>
              </p:cNvPr>
              <p:cNvSpPr txBox="1"/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250D19C-105C-79E7-997D-4EFA9411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97" y="2647689"/>
                <a:ext cx="932136" cy="461665"/>
              </a:xfrm>
              <a:prstGeom prst="rect">
                <a:avLst/>
              </a:prstGeom>
              <a:blipFill>
                <a:blip r:embed="rId13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D946943-02DE-CCD8-1F3A-4AA670147D88}"/>
                  </a:ext>
                </a:extLst>
              </p:cNvPr>
              <p:cNvSpPr txBox="1"/>
              <p:nvPr/>
            </p:nvSpPr>
            <p:spPr>
              <a:xfrm>
                <a:off x="6560951" y="2634261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D946943-02DE-CCD8-1F3A-4AA670147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951" y="2634261"/>
                <a:ext cx="932136" cy="461665"/>
              </a:xfrm>
              <a:prstGeom prst="rect">
                <a:avLst/>
              </a:prstGeom>
              <a:blipFill>
                <a:blip r:embed="rId14"/>
                <a:stretch>
                  <a:fillRect l="-5405" r="-39189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987F3F8-61D9-16CC-3B58-B8F2AE83B7D6}"/>
                  </a:ext>
                </a:extLst>
              </p:cNvPr>
              <p:cNvSpPr txBox="1"/>
              <p:nvPr/>
            </p:nvSpPr>
            <p:spPr>
              <a:xfrm>
                <a:off x="9020143" y="2634260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987F3F8-61D9-16CC-3B58-B8F2AE83B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143" y="2634260"/>
                <a:ext cx="932136" cy="461665"/>
              </a:xfrm>
              <a:prstGeom prst="rect">
                <a:avLst/>
              </a:prstGeom>
              <a:blipFill>
                <a:blip r:embed="rId15"/>
                <a:stretch>
                  <a:fillRect l="-5405" r="-39189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FE4E077-3C9B-C2BA-DBE4-5423043110CA}"/>
                  </a:ext>
                </a:extLst>
              </p:cNvPr>
              <p:cNvSpPr txBox="1"/>
              <p:nvPr/>
            </p:nvSpPr>
            <p:spPr>
              <a:xfrm>
                <a:off x="1411019" y="459526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FE4E077-3C9B-C2BA-DBE4-542304311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19" y="4595262"/>
                <a:ext cx="932136" cy="461665"/>
              </a:xfrm>
              <a:prstGeom prst="rect">
                <a:avLst/>
              </a:prstGeom>
              <a:blipFill>
                <a:blip r:embed="rId16"/>
                <a:stretch>
                  <a:fillRect l="-4000" r="-40000" b="-157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B135725-1894-3C03-237A-7CC7565C61C4}"/>
                  </a:ext>
                </a:extLst>
              </p:cNvPr>
              <p:cNvSpPr txBox="1"/>
              <p:nvPr/>
            </p:nvSpPr>
            <p:spPr>
              <a:xfrm>
                <a:off x="3984997" y="4612996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B135725-1894-3C03-237A-7CC7565C6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97" y="4612996"/>
                <a:ext cx="932136" cy="461665"/>
              </a:xfrm>
              <a:prstGeom prst="rect">
                <a:avLst/>
              </a:prstGeom>
              <a:blipFill>
                <a:blip r:embed="rId17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97F73D4-FFC9-5E0A-1FB8-B3CD948BDAB1}"/>
                  </a:ext>
                </a:extLst>
              </p:cNvPr>
              <p:cNvSpPr txBox="1"/>
              <p:nvPr/>
            </p:nvSpPr>
            <p:spPr>
              <a:xfrm>
                <a:off x="6589786" y="460511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97F73D4-FFC9-5E0A-1FB8-B3CD948BD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786" y="4605112"/>
                <a:ext cx="932136" cy="461665"/>
              </a:xfrm>
              <a:prstGeom prst="rect">
                <a:avLst/>
              </a:prstGeom>
              <a:blipFill>
                <a:blip r:embed="rId18"/>
                <a:stretch>
                  <a:fillRect l="-4000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7C14894-38B8-B9A8-B227-E51D5082CB53}"/>
                  </a:ext>
                </a:extLst>
              </p:cNvPr>
              <p:cNvSpPr txBox="1"/>
              <p:nvPr/>
            </p:nvSpPr>
            <p:spPr>
              <a:xfrm>
                <a:off x="9087767" y="4595262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7C14894-38B8-B9A8-B227-E51D5082C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767" y="4595262"/>
                <a:ext cx="932136" cy="461665"/>
              </a:xfrm>
              <a:prstGeom prst="rect">
                <a:avLst/>
              </a:prstGeom>
              <a:blipFill>
                <a:blip r:embed="rId19"/>
                <a:stretch>
                  <a:fillRect l="-5333" r="-37333" b="-157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EC27216-6CEA-8830-3C44-92784F7D0FE0}"/>
                  </a:ext>
                </a:extLst>
              </p:cNvPr>
              <p:cNvSpPr txBox="1"/>
              <p:nvPr/>
            </p:nvSpPr>
            <p:spPr>
              <a:xfrm>
                <a:off x="9737695" y="3763527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EC27216-6CEA-8830-3C44-92784F7D0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695" y="3763527"/>
                <a:ext cx="932136" cy="461665"/>
              </a:xfrm>
              <a:prstGeom prst="rect">
                <a:avLst/>
              </a:prstGeom>
              <a:blipFill>
                <a:blip r:embed="rId20"/>
                <a:stretch>
                  <a:fillRect l="-5333" r="-38667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4FA14A12-F4F2-C732-0D96-A5AF7D450B82}"/>
              </a:ext>
            </a:extLst>
          </p:cNvPr>
          <p:cNvSpPr txBox="1"/>
          <p:nvPr/>
        </p:nvSpPr>
        <p:spPr>
          <a:xfrm>
            <a:off x="-1279462" y="5272096"/>
            <a:ext cx="4289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all-zero</a:t>
            </a:r>
            <a:b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1C5E3-38C2-0BF3-2856-700B92B266B3}"/>
                  </a:ext>
                </a:extLst>
              </p:cNvPr>
              <p:cNvSpPr txBox="1"/>
              <p:nvPr/>
            </p:nvSpPr>
            <p:spPr>
              <a:xfrm>
                <a:off x="3912490" y="3429000"/>
                <a:ext cx="4367019" cy="1381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𝒙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′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-similar</a:t>
                </a:r>
                <a:endParaRPr lang="en-US" sz="40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1C5E3-38C2-0BF3-2856-700B92B2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90" y="3429000"/>
                <a:ext cx="4367019" cy="1381725"/>
              </a:xfrm>
              <a:prstGeom prst="rect">
                <a:avLst/>
              </a:prstGeom>
              <a:blipFill>
                <a:blip r:embed="rId22"/>
                <a:stretch>
                  <a:fillRect t="-8257" b="-1284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5E6B8CB-D0F7-9449-AC9D-D3E93B00AB59}"/>
              </a:ext>
            </a:extLst>
          </p:cNvPr>
          <p:cNvGrpSpPr/>
          <p:nvPr/>
        </p:nvGrpSpPr>
        <p:grpSpPr>
          <a:xfrm>
            <a:off x="79452" y="3004595"/>
            <a:ext cx="11894756" cy="1409861"/>
            <a:chOff x="482882" y="3130593"/>
            <a:chExt cx="11894756" cy="140986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8883C22-0768-8E58-1B10-520CE95591CE}"/>
                </a:ext>
              </a:extLst>
            </p:cNvPr>
            <p:cNvSpPr/>
            <p:nvPr/>
          </p:nvSpPr>
          <p:spPr>
            <a:xfrm>
              <a:off x="782831" y="3130593"/>
              <a:ext cx="11594807" cy="1409861"/>
            </a:xfrm>
            <a:prstGeom prst="roundRect">
              <a:avLst/>
            </a:prstGeom>
            <a:solidFill>
              <a:srgbClr val="FF0000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Placeholder 2">
                  <a:extLst>
                    <a:ext uri="{FF2B5EF4-FFF2-40B4-BE49-F238E27FC236}">
                      <a16:creationId xmlns:a16="http://schemas.microsoft.com/office/drawing/2014/main" id="{8393C923-620B-C5FC-F75A-88952BE1A4E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2882" y="3191453"/>
                  <a:ext cx="11773690" cy="7990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111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300"/>
                    <a:buFont typeface="Lato"/>
                    <a:buChar char="●"/>
                    <a:defRPr sz="13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1pPr>
                  <a:lvl2pPr marL="914400" marR="0" lvl="1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○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2pPr>
                  <a:lvl3pPr marL="1371600" marR="0" lvl="2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■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3pPr>
                  <a:lvl4pPr marL="1828800" marR="0" lvl="3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●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4pPr>
                  <a:lvl5pPr marL="2286000" marR="0" lvl="4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○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5pPr>
                  <a:lvl6pPr marL="2743200" marR="0" lvl="5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■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6pPr>
                  <a:lvl7pPr marL="3200400" marR="0" lvl="6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●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7pPr>
                  <a:lvl8pPr marL="3657600" marR="0" lvl="7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○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8pPr>
                  <a:lvl9pPr marL="4114800" marR="0" lvl="8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chemeClr val="accent1"/>
                    </a:buClr>
                    <a:buSzPts val="1100"/>
                    <a:buFont typeface="Lato"/>
                    <a:buChar char="■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9pPr>
                </a:lstStyle>
                <a:p>
                  <a:pPr marL="194310" indent="0" algn="ctr">
                    <a:lnSpc>
                      <a:spcPct val="114999"/>
                    </a:lnSpc>
                    <a:buNone/>
                  </a:pPr>
                  <a:r>
                    <a:rPr lang="en-US" sz="5400" b="1" dirty="0">
                      <a:solidFill>
                        <a:schemeClr val="bg1"/>
                      </a:solidFill>
                    </a:rPr>
                    <a:t>Contradiction: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fr-FR" sz="54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fr-FR" sz="5400" b="1" dirty="0" err="1">
                      <a:solidFill>
                        <a:schemeClr val="bg1"/>
                      </a:solidFill>
                    </a:rPr>
                    <a:t>is</a:t>
                  </a:r>
                  <a:r>
                    <a:rPr lang="fr-FR" sz="5400" b="1" dirty="0">
                      <a:solidFill>
                        <a:schemeClr val="bg1"/>
                      </a:solidFill>
                    </a:rPr>
                    <a:t> 1-valent!</a:t>
                  </a:r>
                </a:p>
              </p:txBody>
            </p:sp>
          </mc:Choice>
          <mc:Fallback xmlns="">
            <p:sp>
              <p:nvSpPr>
                <p:cNvPr id="12" name="Text Placeholder 2">
                  <a:extLst>
                    <a:ext uri="{FF2B5EF4-FFF2-40B4-BE49-F238E27FC236}">
                      <a16:creationId xmlns:a16="http://schemas.microsoft.com/office/drawing/2014/main" id="{8393C923-620B-C5FC-F75A-88952BE1A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2" y="3191453"/>
                  <a:ext cx="11773690" cy="799007"/>
                </a:xfrm>
                <a:prstGeom prst="rect">
                  <a:avLst/>
                </a:prstGeom>
                <a:blipFill>
                  <a:blip r:embed="rId23"/>
                  <a:stretch>
                    <a:fillRect b="-78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657081-E0C4-8AB9-E809-AB04381256AC}"/>
                  </a:ext>
                </a:extLst>
              </p:cNvPr>
              <p:cNvSpPr txBox="1"/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Run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𝚷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𝒋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crashes at the start (takes no steps):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657081-E0C4-8AB9-E809-AB0438125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1641901"/>
                <a:ext cx="10885122" cy="631391"/>
              </a:xfrm>
              <a:prstGeom prst="rect">
                <a:avLst/>
              </a:prstGeom>
              <a:blipFill>
                <a:blip r:embed="rId24"/>
                <a:stretch>
                  <a:fillRect t="-15686" b="-2156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09F35B-E073-D383-D9AB-627289E68675}"/>
                  </a:ext>
                </a:extLst>
              </p:cNvPr>
              <p:cNvSpPr txBox="1"/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09F35B-E073-D383-D9AB-627289E68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28" y="2647689"/>
                <a:ext cx="932136" cy="461665"/>
              </a:xfrm>
              <a:prstGeom prst="rect">
                <a:avLst/>
              </a:prstGeom>
              <a:blipFill>
                <a:blip r:embed="rId25"/>
                <a:stretch>
                  <a:fillRect l="-4000" r="-37333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1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1111824" cy="108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i="1" dirty="0"/>
              <a:t>Lemma 2</a:t>
            </a: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158F5-947F-2B48-948E-79A070326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855;p65">
                <a:extLst>
                  <a:ext uri="{FF2B5EF4-FFF2-40B4-BE49-F238E27FC236}">
                    <a16:creationId xmlns:a16="http://schemas.microsoft.com/office/drawing/2014/main" id="{5EA3C033-E2D2-B033-799D-1079D2331C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598" y="3214415"/>
                <a:ext cx="11387567" cy="659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Raleway"/>
                  <a:buNone/>
                  <a:defRPr sz="3600" b="1" i="0" u="none" strike="noStrike" cap="none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9pPr>
              </a:lstStyle>
              <a:p>
                <a:r>
                  <a:rPr lang="en-US" sz="3200" i="1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3200" i="1" dirty="0"/>
                  <a:t> </a:t>
                </a:r>
                <a:r>
                  <a:rPr lang="fr-FR" sz="3200" i="1" dirty="0" err="1"/>
                  <a:t>denote</a:t>
                </a:r>
                <a:r>
                  <a:rPr lang="fr-FR" sz="3200" i="1" dirty="0"/>
                  <a:t> a bivalent configuration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200" i="1" dirty="0"/>
                  <a:t> a message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3200" i="1" dirty="0"/>
                  <a:t>’s message pool. </a:t>
                </a:r>
              </a:p>
              <a:p>
                <a:r>
                  <a:rPr lang="fr-FR" sz="3200" i="1" dirty="0" err="1"/>
                  <a:t>Then</a:t>
                </a:r>
                <a:r>
                  <a:rPr lang="fr-FR" sz="3200" i="1" dirty="0"/>
                  <a:t>, </a:t>
                </a:r>
                <a:r>
                  <a:rPr lang="fr-FR" sz="3200" i="1" dirty="0" err="1"/>
                  <a:t>there</a:t>
                </a:r>
                <a:r>
                  <a:rPr lang="fr-FR" sz="3200" i="1" dirty="0"/>
                  <a:t> </a:t>
                </a:r>
                <a:r>
                  <a:rPr lang="fr-FR" sz="3200" i="1" dirty="0" err="1"/>
                  <a:t>exists</a:t>
                </a:r>
                <a:r>
                  <a:rPr lang="fr-FR" sz="3200" i="1" dirty="0"/>
                  <a:t> a </a:t>
                </a:r>
                <a:r>
                  <a:rPr lang="fr-FR" sz="3200" i="1" dirty="0" err="1"/>
                  <a:t>sequence</a:t>
                </a:r>
                <a:r>
                  <a:rPr lang="fr-FR" sz="3200" i="1" dirty="0"/>
                  <a:t> of message </a:t>
                </a:r>
                <a:r>
                  <a:rPr lang="fr-FR" sz="3200" i="1" dirty="0" err="1"/>
                  <a:t>deliveries</a:t>
                </a:r>
                <a:r>
                  <a:rPr lang="fr-FR" sz="3200" i="1" dirty="0"/>
                  <a:t> </a:t>
                </a:r>
                <a:r>
                  <a:rPr lang="fr-FR" sz="3200" i="1" dirty="0" err="1"/>
                  <a:t>such</a:t>
                </a:r>
                <a:r>
                  <a:rPr lang="fr-FR" sz="3200" i="1" dirty="0"/>
                  <a:t> </a:t>
                </a:r>
                <a:r>
                  <a:rPr lang="fr-FR" sz="3200" i="1" dirty="0" err="1"/>
                  <a:t>that</a:t>
                </a:r>
                <a:r>
                  <a:rPr lang="fr-FR" sz="3200" i="1" dirty="0"/>
                  <a:t>:</a:t>
                </a:r>
              </a:p>
              <a:p>
                <a:pPr marL="514350" indent="-514350">
                  <a:buAutoNum type="arabicParenBoth"/>
                </a:pPr>
                <a:r>
                  <a:rPr lang="fr-FR" sz="3200" i="1" dirty="0"/>
                  <a:t> the last </a:t>
                </a:r>
                <a:r>
                  <a:rPr lang="fr-FR" sz="3200" i="1" dirty="0" err="1"/>
                  <a:t>step</a:t>
                </a:r>
                <a:r>
                  <a:rPr lang="fr-FR" sz="3200" i="1" dirty="0"/>
                  <a:t> of the </a:t>
                </a:r>
                <a:r>
                  <a:rPr lang="fr-FR" sz="3200" i="1" dirty="0" err="1"/>
                  <a:t>sequence</a:t>
                </a:r>
                <a:r>
                  <a:rPr lang="fr-FR" sz="3200" i="1" dirty="0"/>
                  <a:t> </a:t>
                </a:r>
                <a:r>
                  <a:rPr lang="fr-FR" sz="3200" i="1" dirty="0" err="1"/>
                  <a:t>is</a:t>
                </a:r>
                <a:r>
                  <a:rPr lang="fr-FR" sz="3200" i="1" dirty="0"/>
                  <a:t> the </a:t>
                </a:r>
                <a:r>
                  <a:rPr lang="fr-FR" sz="3200" i="1" dirty="0" err="1"/>
                  <a:t>delivery</a:t>
                </a:r>
                <a:r>
                  <a:rPr lang="fr-FR" sz="3200" i="1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3200" b="1" i="1" dirty="0"/>
              </a:p>
              <a:p>
                <a:r>
                  <a:rPr lang="fr-FR" sz="3200" i="1" dirty="0"/>
                  <a:t>(2) the end of the </a:t>
                </a:r>
                <a:r>
                  <a:rPr lang="fr-FR" sz="3200" i="1" dirty="0" err="1"/>
                  <a:t>sequence</a:t>
                </a:r>
                <a:r>
                  <a:rPr lang="fr-FR" sz="3200" i="1" dirty="0"/>
                  <a:t> </a:t>
                </a:r>
                <a:r>
                  <a:rPr lang="fr-FR" sz="3200" i="1" dirty="0" err="1"/>
                  <a:t>is</a:t>
                </a:r>
                <a:r>
                  <a:rPr lang="fr-FR" sz="3200" i="1" dirty="0"/>
                  <a:t> a bivalent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3200" i="1" dirty="0"/>
                  <a:t>.</a:t>
                </a:r>
              </a:p>
            </p:txBody>
          </p:sp>
        </mc:Choice>
        <mc:Fallback>
          <p:sp>
            <p:nvSpPr>
              <p:cNvPr id="3" name="Google Shape;855;p65">
                <a:extLst>
                  <a:ext uri="{FF2B5EF4-FFF2-40B4-BE49-F238E27FC236}">
                    <a16:creationId xmlns:a16="http://schemas.microsoft.com/office/drawing/2014/main" id="{5EA3C033-E2D2-B033-799D-1079D2331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98" y="3214415"/>
                <a:ext cx="11387567" cy="659885"/>
              </a:xfrm>
              <a:prstGeom prst="rect">
                <a:avLst/>
              </a:prstGeom>
              <a:blipFill>
                <a:blip r:embed="rId3"/>
                <a:stretch>
                  <a:fillRect l="-1336" r="-668" b="-385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30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Illustration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243E9-BCDA-4BD9-6080-6206F1E927BC}"/>
              </a:ext>
            </a:extLst>
          </p:cNvPr>
          <p:cNvSpPr/>
          <p:nvPr/>
        </p:nvSpPr>
        <p:spPr>
          <a:xfrm>
            <a:off x="3016501" y="3109748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86C692-1EBE-419B-70D3-D604859B9631}"/>
              </a:ext>
            </a:extLst>
          </p:cNvPr>
          <p:cNvSpPr/>
          <p:nvPr/>
        </p:nvSpPr>
        <p:spPr>
          <a:xfrm>
            <a:off x="4856666" y="3109748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3019FF5-9BFF-9163-D1CE-C9F87043A490}"/>
              </a:ext>
            </a:extLst>
          </p:cNvPr>
          <p:cNvSpPr/>
          <p:nvPr/>
        </p:nvSpPr>
        <p:spPr>
          <a:xfrm>
            <a:off x="6696831" y="3109748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14D89F3-789A-14C5-A190-49E4A15AAADF}"/>
              </a:ext>
            </a:extLst>
          </p:cNvPr>
          <p:cNvSpPr/>
          <p:nvPr/>
        </p:nvSpPr>
        <p:spPr>
          <a:xfrm>
            <a:off x="8536996" y="3109748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73E3E0E-EFB1-F7D1-E8CF-DA01E524355F}"/>
              </a:ext>
            </a:extLst>
          </p:cNvPr>
          <p:cNvGrpSpPr/>
          <p:nvPr/>
        </p:nvGrpSpPr>
        <p:grpSpPr>
          <a:xfrm>
            <a:off x="10305229" y="3109748"/>
            <a:ext cx="710435" cy="638503"/>
            <a:chOff x="1417845" y="4568618"/>
            <a:chExt cx="710435" cy="63850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88A7167-4003-4A1A-8E70-B47C55552855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FF7FD30-A3D8-470A-2496-B388945C09B2}"/>
                    </a:ext>
                  </a:extLst>
                </p:cNvPr>
                <p:cNvSpPr txBox="1"/>
                <p:nvPr/>
              </p:nvSpPr>
              <p:spPr>
                <a:xfrm>
                  <a:off x="1417845" y="4626260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FF7FD30-A3D8-470A-2496-B388945C09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845" y="4626260"/>
                  <a:ext cx="53011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7143" r="-54762"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81C160B-3CE1-1EFE-0C5D-0FECED2B2A92}"/>
              </a:ext>
            </a:extLst>
          </p:cNvPr>
          <p:cNvCxnSpPr>
            <a:cxnSpLocks/>
            <a:stCxn id="4" idx="6"/>
            <a:endCxn id="12" idx="2"/>
          </p:cNvCxnSpPr>
          <p:nvPr/>
        </p:nvCxnSpPr>
        <p:spPr>
          <a:xfrm flipV="1">
            <a:off x="1814839" y="3429000"/>
            <a:ext cx="1201662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04C44A6-5F74-06FA-DFDD-C5B3657791E4}"/>
              </a:ext>
            </a:extLst>
          </p:cNvPr>
          <p:cNvCxnSpPr>
            <a:cxnSpLocks/>
            <a:stCxn id="12" idx="6"/>
            <a:endCxn id="20" idx="2"/>
          </p:cNvCxnSpPr>
          <p:nvPr/>
        </p:nvCxnSpPr>
        <p:spPr>
          <a:xfrm>
            <a:off x="3655004" y="3429000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4456A00-E576-72D5-DD73-A4576438117A}"/>
              </a:ext>
            </a:extLst>
          </p:cNvPr>
          <p:cNvCxnSpPr>
            <a:cxnSpLocks/>
            <a:stCxn id="20" idx="6"/>
            <a:endCxn id="36" idx="2"/>
          </p:cNvCxnSpPr>
          <p:nvPr/>
        </p:nvCxnSpPr>
        <p:spPr>
          <a:xfrm>
            <a:off x="5495169" y="3429000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7260FD4-C743-9C44-4FB9-C8525A793FC1}"/>
              </a:ext>
            </a:extLst>
          </p:cNvPr>
          <p:cNvCxnSpPr>
            <a:cxnSpLocks/>
            <a:stCxn id="36" idx="6"/>
            <a:endCxn id="48" idx="2"/>
          </p:cNvCxnSpPr>
          <p:nvPr/>
        </p:nvCxnSpPr>
        <p:spPr>
          <a:xfrm>
            <a:off x="7335334" y="3429000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22FCB165-6543-45A9-B6BD-F87D309A83C6}"/>
              </a:ext>
            </a:extLst>
          </p:cNvPr>
          <p:cNvCxnSpPr>
            <a:cxnSpLocks/>
            <a:stCxn id="48" idx="6"/>
            <a:endCxn id="52" idx="2"/>
          </p:cNvCxnSpPr>
          <p:nvPr/>
        </p:nvCxnSpPr>
        <p:spPr>
          <a:xfrm>
            <a:off x="9175499" y="3429000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6E9F822-B7F3-5B2D-D41D-0C268396FB08}"/>
                  </a:ext>
                </a:extLst>
              </p:cNvPr>
              <p:cNvSpPr txBox="1"/>
              <p:nvPr/>
            </p:nvSpPr>
            <p:spPr>
              <a:xfrm>
                <a:off x="9190802" y="2905780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6E9F822-B7F3-5B2D-D41D-0C268396F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802" y="2905780"/>
                <a:ext cx="530117" cy="523220"/>
              </a:xfrm>
              <a:prstGeom prst="rect">
                <a:avLst/>
              </a:prstGeom>
              <a:blipFill>
                <a:blip r:embed="rId5"/>
                <a:stretch>
                  <a:fillRect l="-13953" r="-120930" b="-1860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23090EE-4973-6C8A-447A-FD26457327AC}"/>
              </a:ext>
            </a:extLst>
          </p:cNvPr>
          <p:cNvGrpSpPr/>
          <p:nvPr/>
        </p:nvGrpSpPr>
        <p:grpSpPr>
          <a:xfrm>
            <a:off x="-684590" y="3109749"/>
            <a:ext cx="4360352" cy="1165636"/>
            <a:chOff x="-684590" y="3109749"/>
            <a:chExt cx="4360352" cy="11656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4D20726-59D3-7C43-8E60-457D905056AE}"/>
                </a:ext>
              </a:extLst>
            </p:cNvPr>
            <p:cNvGrpSpPr/>
            <p:nvPr/>
          </p:nvGrpSpPr>
          <p:grpSpPr>
            <a:xfrm>
              <a:off x="1176336" y="3109749"/>
              <a:ext cx="638503" cy="638503"/>
              <a:chOff x="1489777" y="4568618"/>
              <a:chExt cx="638503" cy="63850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6A0CD93-493D-C09F-D453-277356293161}"/>
                  </a:ext>
                </a:extLst>
              </p:cNvPr>
              <p:cNvSpPr/>
              <p:nvPr/>
            </p:nvSpPr>
            <p:spPr>
              <a:xfrm>
                <a:off x="1489777" y="4568618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5403C30-F43D-FDA0-674D-AE0C32DBC01D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969" y="4626259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H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5403C30-F43D-FDA0-674D-AE0C32DBC0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969" y="4626259"/>
                    <a:ext cx="530117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24CCB85-46F7-1ACE-6F86-66B4379D3518}"/>
                </a:ext>
              </a:extLst>
            </p:cNvPr>
            <p:cNvSpPr txBox="1"/>
            <p:nvPr/>
          </p:nvSpPr>
          <p:spPr>
            <a:xfrm>
              <a:off x="-684590" y="3690610"/>
              <a:ext cx="43603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bivalent</a:t>
              </a: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1C5D0ECA-4ABE-C054-87EE-FADDAEE2EF17}"/>
              </a:ext>
            </a:extLst>
          </p:cNvPr>
          <p:cNvSpPr txBox="1"/>
          <p:nvPr/>
        </p:nvSpPr>
        <p:spPr>
          <a:xfrm>
            <a:off x="8516236" y="3690610"/>
            <a:ext cx="4360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bivalent</a:t>
            </a:r>
          </a:p>
        </p:txBody>
      </p:sp>
    </p:spTree>
    <p:extLst>
      <p:ext uri="{BB962C8B-B14F-4D97-AF65-F5344CB8AC3E}">
        <p14:creationId xmlns:p14="http://schemas.microsoft.com/office/powerpoint/2010/main" val="1304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36" grpId="0" animBg="1"/>
      <p:bldP spid="48" grpId="0" animBg="1"/>
      <p:bldP spid="153" grpId="0"/>
      <p:bldP spid="1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64D48D-6910-BDE5-143F-95E1AF969CC2}"/>
                  </a:ext>
                </a:extLst>
              </p:cNvPr>
              <p:cNvSpPr txBox="1"/>
              <p:nvPr/>
            </p:nvSpPr>
            <p:spPr>
              <a:xfrm>
                <a:off x="735322" y="1553740"/>
                <a:ext cx="110122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Case 1: Delivering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leads to a bivalent configuration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64D48D-6910-BDE5-143F-95E1AF96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22" y="1553740"/>
                <a:ext cx="11012214" cy="584775"/>
              </a:xfrm>
              <a:prstGeom prst="rect">
                <a:avLst/>
              </a:prstGeom>
              <a:blipFill>
                <a:blip r:embed="rId3"/>
                <a:stretch>
                  <a:fillRect t="-14894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E31F36E-536A-6E3D-3B06-DF64772A37C4}"/>
              </a:ext>
            </a:extLst>
          </p:cNvPr>
          <p:cNvSpPr txBox="1"/>
          <p:nvPr/>
        </p:nvSpPr>
        <p:spPr>
          <a:xfrm>
            <a:off x="2995741" y="4213830"/>
            <a:ext cx="4360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bivalent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D20726-59D3-7C43-8E60-457D905056AE}"/>
              </a:ext>
            </a:extLst>
          </p:cNvPr>
          <p:cNvGrpSpPr/>
          <p:nvPr/>
        </p:nvGrpSpPr>
        <p:grpSpPr>
          <a:xfrm>
            <a:off x="4856667" y="3632969"/>
            <a:ext cx="638503" cy="638503"/>
            <a:chOff x="1489777" y="4568618"/>
            <a:chExt cx="638503" cy="6385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6A0CD93-493D-C09F-D453-277356293161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403C30-F43D-FDA0-674D-AE0C32DBC01D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403C30-F43D-FDA0-674D-AE0C32DBC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326" b="-714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81C160B-3CE1-1EFE-0C5D-0FECED2B2A92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5495170" y="3952220"/>
            <a:ext cx="1201662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E9A0CF1-5591-5C44-E7CA-63CEE7A44F23}"/>
              </a:ext>
            </a:extLst>
          </p:cNvPr>
          <p:cNvGrpSpPr/>
          <p:nvPr/>
        </p:nvGrpSpPr>
        <p:grpSpPr>
          <a:xfrm>
            <a:off x="6642638" y="3632969"/>
            <a:ext cx="692697" cy="638503"/>
            <a:chOff x="1435583" y="4568618"/>
            <a:chExt cx="692697" cy="6385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D0CD24-35CD-9B35-32BE-2E1F70F2072A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A1EF80D-66E9-86A0-8E80-DD1A1AC74A02}"/>
                    </a:ext>
                  </a:extLst>
                </p:cNvPr>
                <p:cNvSpPr txBox="1"/>
                <p:nvPr/>
              </p:nvSpPr>
              <p:spPr>
                <a:xfrm>
                  <a:off x="1435583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A1EF80D-66E9-86A0-8E80-DD1A1AC74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583" y="4626259"/>
                  <a:ext cx="53011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7143" r="-52381" b="-714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32C312-1549-F3B4-FEA4-ACAF8D4B6039}"/>
                  </a:ext>
                </a:extLst>
              </p:cNvPr>
              <p:cNvSpPr txBox="1"/>
              <p:nvPr/>
            </p:nvSpPr>
            <p:spPr>
              <a:xfrm>
                <a:off x="5565883" y="3429000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32C312-1549-F3B4-FEA4-ACAF8D4B6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83" y="3429000"/>
                <a:ext cx="530117" cy="523220"/>
              </a:xfrm>
              <a:prstGeom prst="rect">
                <a:avLst/>
              </a:prstGeom>
              <a:blipFill>
                <a:blip r:embed="rId6"/>
                <a:stretch>
                  <a:fillRect l="-13953" r="-120930" b="-190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CC17912-EC84-EE74-C19A-C69EDCDFD2FC}"/>
              </a:ext>
            </a:extLst>
          </p:cNvPr>
          <p:cNvSpPr txBox="1"/>
          <p:nvPr/>
        </p:nvSpPr>
        <p:spPr>
          <a:xfrm>
            <a:off x="4835907" y="4213829"/>
            <a:ext cx="4360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bivalent</a:t>
            </a:r>
          </a:p>
        </p:txBody>
      </p:sp>
    </p:spTree>
    <p:extLst>
      <p:ext uri="{BB962C8B-B14F-4D97-AF65-F5344CB8AC3E}">
        <p14:creationId xmlns:p14="http://schemas.microsoft.com/office/powerpoint/2010/main" val="17377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9DAAFD-5D23-2FF2-584D-04ED54A3F331}"/>
                  </a:ext>
                </a:extLst>
              </p:cNvPr>
              <p:cNvSpPr txBox="1"/>
              <p:nvPr/>
            </p:nvSpPr>
            <p:spPr>
              <a:xfrm>
                <a:off x="774737" y="1553740"/>
                <a:ext cx="110122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Case 2: Delivering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leads to a 0-valent configuration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9DAAFD-5D23-2FF2-584D-04ED54A3F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37" y="1553740"/>
                <a:ext cx="11012214" cy="584775"/>
              </a:xfrm>
              <a:prstGeom prst="rect">
                <a:avLst/>
              </a:prstGeom>
              <a:blipFill>
                <a:blip r:embed="rId3"/>
                <a:stretch>
                  <a:fillRect t="-14894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D28F030-8368-A1BC-62CD-6AA4C4ED769B}"/>
              </a:ext>
            </a:extLst>
          </p:cNvPr>
          <p:cNvSpPr txBox="1"/>
          <p:nvPr/>
        </p:nvSpPr>
        <p:spPr>
          <a:xfrm>
            <a:off x="2995741" y="4213830"/>
            <a:ext cx="4360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bivalent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6DCD68-E06C-99F1-C3AB-B56EFC8B02F8}"/>
              </a:ext>
            </a:extLst>
          </p:cNvPr>
          <p:cNvGrpSpPr/>
          <p:nvPr/>
        </p:nvGrpSpPr>
        <p:grpSpPr>
          <a:xfrm>
            <a:off x="4856667" y="3632969"/>
            <a:ext cx="638503" cy="638503"/>
            <a:chOff x="1489777" y="4568618"/>
            <a:chExt cx="638503" cy="63850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4AB8C3-7ADB-8F96-F82C-2E9ECAC18D15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6007ACC-5852-5534-C8BA-D8EAD11116B2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6007ACC-5852-5534-C8BA-D8EAD1111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326" b="-714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829EB0-E31B-2B40-A33D-7C31C8B9E011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5495170" y="3952220"/>
            <a:ext cx="1201662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92DE9F-85B2-296B-4C4A-D1D70EAC4792}"/>
              </a:ext>
            </a:extLst>
          </p:cNvPr>
          <p:cNvGrpSpPr/>
          <p:nvPr/>
        </p:nvGrpSpPr>
        <p:grpSpPr>
          <a:xfrm>
            <a:off x="6642638" y="3632969"/>
            <a:ext cx="692697" cy="638503"/>
            <a:chOff x="1435583" y="4568618"/>
            <a:chExt cx="692697" cy="63850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2E28BD-0934-CBA1-E329-C3351850A11F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71CE6F1-5B7A-3565-CDB4-A10DAFC70D9F}"/>
                    </a:ext>
                  </a:extLst>
                </p:cNvPr>
                <p:cNvSpPr txBox="1"/>
                <p:nvPr/>
              </p:nvSpPr>
              <p:spPr>
                <a:xfrm>
                  <a:off x="1435583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71CE6F1-5B7A-3565-CDB4-A10DAFC70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583" y="4626259"/>
                  <a:ext cx="53011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7143" r="-52381" b="-714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BD7616-42A0-B446-A85D-64ED5DC8B4A0}"/>
                  </a:ext>
                </a:extLst>
              </p:cNvPr>
              <p:cNvSpPr txBox="1"/>
              <p:nvPr/>
            </p:nvSpPr>
            <p:spPr>
              <a:xfrm>
                <a:off x="5565883" y="3429000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BD7616-42A0-B446-A85D-64ED5DC8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83" y="3429000"/>
                <a:ext cx="530117" cy="523220"/>
              </a:xfrm>
              <a:prstGeom prst="rect">
                <a:avLst/>
              </a:prstGeom>
              <a:blipFill>
                <a:blip r:embed="rId6"/>
                <a:stretch>
                  <a:fillRect l="-13953" r="-120930" b="-190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AF6C684-13AD-5FA4-9F7A-7D9EEA71520B}"/>
              </a:ext>
            </a:extLst>
          </p:cNvPr>
          <p:cNvSpPr txBox="1"/>
          <p:nvPr/>
        </p:nvSpPr>
        <p:spPr>
          <a:xfrm>
            <a:off x="4835907" y="4208933"/>
            <a:ext cx="4360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0-valent</a:t>
            </a:r>
          </a:p>
        </p:txBody>
      </p:sp>
    </p:spTree>
    <p:extLst>
      <p:ext uri="{BB962C8B-B14F-4D97-AF65-F5344CB8AC3E}">
        <p14:creationId xmlns:p14="http://schemas.microsoft.com/office/powerpoint/2010/main" val="16534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9DAAFD-5D23-2FF2-584D-04ED54A3F331}"/>
                  </a:ext>
                </a:extLst>
              </p:cNvPr>
              <p:cNvSpPr txBox="1"/>
              <p:nvPr/>
            </p:nvSpPr>
            <p:spPr>
              <a:xfrm>
                <a:off x="774737" y="1553740"/>
                <a:ext cx="110122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Case 2: Delivering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leads to a 0-valent configuration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9DAAFD-5D23-2FF2-584D-04ED54A3F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37" y="1553740"/>
                <a:ext cx="11012214" cy="584775"/>
              </a:xfrm>
              <a:prstGeom prst="rect">
                <a:avLst/>
              </a:prstGeom>
              <a:blipFill>
                <a:blip r:embed="rId3"/>
                <a:stretch>
                  <a:fillRect t="-14894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Espace réservé du texte 3">
                <a:extLst>
                  <a:ext uri="{FF2B5EF4-FFF2-40B4-BE49-F238E27FC236}">
                    <a16:creationId xmlns:a16="http://schemas.microsoft.com/office/drawing/2014/main" id="{F6BF3BCA-E539-8DA4-DC08-25CA56F7141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0539" y="2307631"/>
                <a:ext cx="11140903" cy="3014800"/>
              </a:xfrm>
            </p:spPr>
            <p:txBody>
              <a:bodyPr/>
              <a:lstStyle/>
              <a:p>
                <a:pPr marL="194310" indent="0">
                  <a:buNone/>
                </a:pP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2600" dirty="0"/>
                  <a:t> </a:t>
                </a:r>
                <a:r>
                  <a:rPr lang="fr-FR" sz="2600" dirty="0" err="1"/>
                  <a:t>be</a:t>
                </a:r>
                <a:r>
                  <a:rPr lang="fr-FR" sz="2600" dirty="0"/>
                  <a:t> a configuration </a:t>
                </a:r>
                <a:r>
                  <a:rPr lang="fr-FR" sz="2600" dirty="0" err="1"/>
                  <a:t>reachable</a:t>
                </a:r>
                <a:r>
                  <a:rPr lang="fr-FR" sz="2600" dirty="0"/>
                  <a:t> </a:t>
                </a:r>
                <a:r>
                  <a:rPr lang="fr-FR" sz="2600" dirty="0" err="1"/>
                  <a:t>from</a:t>
                </a:r>
                <a:r>
                  <a:rPr lang="fr-FR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600" dirty="0"/>
                  <a:t> via the </a:t>
                </a:r>
                <a:r>
                  <a:rPr lang="fr-FR" sz="2600" dirty="0" err="1"/>
                  <a:t>delivery</a:t>
                </a:r>
                <a:r>
                  <a:rPr lang="fr-FR" sz="2600" dirty="0"/>
                  <a:t> of a </a:t>
                </a:r>
                <a:r>
                  <a:rPr lang="fr-FR" sz="2600" dirty="0" err="1"/>
                  <a:t>sequence</a:t>
                </a:r>
                <a:r>
                  <a:rPr lang="fr-FR" sz="2600" dirty="0"/>
                  <a:t> of messages </a:t>
                </a:r>
                <a:r>
                  <a:rPr lang="fr-FR" sz="2600" dirty="0" err="1"/>
                  <a:t>different</a:t>
                </a:r>
                <a:r>
                  <a:rPr lang="fr-FR" sz="2600" dirty="0"/>
                  <a:t> </a:t>
                </a:r>
                <a:r>
                  <a:rPr lang="fr-FR" sz="2600" dirty="0" err="1"/>
                  <a:t>from</a:t>
                </a:r>
                <a:r>
                  <a:rPr lang="fr-FR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600" dirty="0"/>
                  <a:t>. The configuration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2600" dirty="0"/>
                  <a:t> is:</a:t>
                </a:r>
              </a:p>
              <a:p>
                <a:pPr marL="608965" indent="-414655"/>
                <a:r>
                  <a:rPr lang="fr-FR" sz="2600" dirty="0"/>
                  <a:t>a</a:t>
                </a:r>
                <a:r>
                  <a:rPr lang="fr-FR" sz="2600" b="1" dirty="0"/>
                  <a:t> 0*-configuration </a:t>
                </a:r>
                <a:r>
                  <a:rPr lang="fr-FR" sz="2600" dirty="0" err="1"/>
                  <a:t>iff</a:t>
                </a:r>
                <a:r>
                  <a:rPr lang="fr-FR" sz="2600" dirty="0"/>
                  <a:t> </a:t>
                </a:r>
                <a:r>
                  <a:rPr lang="fr-FR" sz="2600" dirty="0" err="1"/>
                  <a:t>delivering</a:t>
                </a:r>
                <a:r>
                  <a:rPr lang="fr-FR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600" b="1" dirty="0"/>
                  <a:t> </a:t>
                </a:r>
                <a:r>
                  <a:rPr lang="fr-FR" sz="2600" dirty="0"/>
                  <a:t>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2600" b="1" dirty="0"/>
                  <a:t> </a:t>
                </a:r>
                <a:r>
                  <a:rPr lang="fr-FR" sz="2600" dirty="0"/>
                  <a:t>leads to a 0-valent configuration;</a:t>
                </a:r>
              </a:p>
              <a:p>
                <a:pPr marL="608965" indent="-414655"/>
                <a:r>
                  <a:rPr lang="fr-FR" sz="2600" dirty="0"/>
                  <a:t>a</a:t>
                </a:r>
                <a:r>
                  <a:rPr lang="fr-FR" sz="2600" b="1" dirty="0"/>
                  <a:t> 1*-configuration </a:t>
                </a:r>
                <a:r>
                  <a:rPr lang="fr-FR" sz="2600" dirty="0" err="1"/>
                  <a:t>iff</a:t>
                </a:r>
                <a:r>
                  <a:rPr lang="fr-FR" sz="2600" dirty="0"/>
                  <a:t> </a:t>
                </a:r>
                <a:r>
                  <a:rPr lang="fr-FR" sz="2600" dirty="0" err="1"/>
                  <a:t>delivering</a:t>
                </a:r>
                <a:r>
                  <a:rPr lang="fr-FR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600" b="1" dirty="0"/>
                  <a:t> </a:t>
                </a:r>
                <a:r>
                  <a:rPr lang="fr-FR" sz="2600" dirty="0"/>
                  <a:t>at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2600" b="1" dirty="0"/>
                  <a:t> </a:t>
                </a:r>
                <a:r>
                  <a:rPr lang="fr-FR" sz="2600" dirty="0"/>
                  <a:t>leads to a 1-valent configuration;</a:t>
                </a:r>
                <a:endParaRPr lang="fr-FR" sz="2600" b="1" dirty="0"/>
              </a:p>
              <a:p>
                <a:pPr marL="608965" indent="-414655"/>
                <a:r>
                  <a:rPr lang="fr-FR" sz="2600" dirty="0"/>
                  <a:t>a</a:t>
                </a:r>
                <a:r>
                  <a:rPr lang="fr-FR" sz="2600" b="1" dirty="0"/>
                  <a:t> bivalent*-configuration </a:t>
                </a:r>
                <a:r>
                  <a:rPr lang="fr-FR" sz="2600" dirty="0" err="1"/>
                  <a:t>iff</a:t>
                </a:r>
                <a:r>
                  <a:rPr lang="fr-FR" sz="2600" dirty="0"/>
                  <a:t> </a:t>
                </a:r>
                <a:r>
                  <a:rPr lang="fr-FR" sz="2600" dirty="0" err="1"/>
                  <a:t>delivering</a:t>
                </a:r>
                <a:r>
                  <a:rPr lang="fr-FR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600" b="1" dirty="0"/>
                  <a:t> </a:t>
                </a:r>
                <a:r>
                  <a:rPr lang="fr-FR" sz="2600" dirty="0"/>
                  <a:t>at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2600" b="1" dirty="0"/>
                  <a:t> </a:t>
                </a:r>
                <a:r>
                  <a:rPr lang="fr-FR" sz="2600" dirty="0"/>
                  <a:t>leads to a bivalent configuration.</a:t>
                </a:r>
                <a:endParaRPr lang="fr-FR" sz="2600" b="1" dirty="0"/>
              </a:p>
            </p:txBody>
          </p:sp>
        </mc:Choice>
        <mc:Fallback>
          <p:sp>
            <p:nvSpPr>
              <p:cNvPr id="17" name="Espace réservé du texte 3">
                <a:extLst>
                  <a:ext uri="{FF2B5EF4-FFF2-40B4-BE49-F238E27FC236}">
                    <a16:creationId xmlns:a16="http://schemas.microsoft.com/office/drawing/2014/main" id="{F6BF3BCA-E539-8DA4-DC08-25CA56F71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0539" y="2307631"/>
                <a:ext cx="11140903" cy="3014800"/>
              </a:xfrm>
              <a:blipFill>
                <a:blip r:embed="rId4"/>
                <a:stretch>
                  <a:fillRect b="-2887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8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Proof (Case 2)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37</a:t>
            </a:fld>
            <a:endParaRPr lang="e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9DAAFD-5D23-2FF2-584D-04ED54A3F331}"/>
              </a:ext>
            </a:extLst>
          </p:cNvPr>
          <p:cNvSpPr txBox="1"/>
          <p:nvPr/>
        </p:nvSpPr>
        <p:spPr>
          <a:xfrm>
            <a:off x="-108129" y="1530092"/>
            <a:ext cx="11012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goal: there exists a bivalent*-configuration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8D9847-EE57-0ABF-54B8-DB47DCED314C}"/>
                  </a:ext>
                </a:extLst>
              </p:cNvPr>
              <p:cNvSpPr txBox="1"/>
              <p:nvPr/>
            </p:nvSpPr>
            <p:spPr>
              <a:xfrm>
                <a:off x="-1101359" y="2114867"/>
                <a:ext cx="110122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Observation: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a 0*-configuration.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8D9847-EE57-0ABF-54B8-DB47DCED3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1359" y="2114867"/>
                <a:ext cx="11012214" cy="584775"/>
              </a:xfrm>
              <a:prstGeom prst="rect">
                <a:avLst/>
              </a:prstGeom>
              <a:blipFill>
                <a:blip r:embed="rId3"/>
                <a:stretch>
                  <a:fillRect t="-14894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1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Proof (Case 2)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DEC92-1A55-06DC-4726-4B9195A0DDF0}"/>
              </a:ext>
            </a:extLst>
          </p:cNvPr>
          <p:cNvSpPr txBox="1"/>
          <p:nvPr/>
        </p:nvSpPr>
        <p:spPr>
          <a:xfrm>
            <a:off x="1834235" y="3013501"/>
            <a:ext cx="85235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exists a non-0*-configuration.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CDE9D0-ED0F-C6CE-213E-3C300DAC0AE4}"/>
                  </a:ext>
                </a:extLst>
              </p:cNvPr>
              <p:cNvSpPr txBox="1"/>
              <p:nvPr/>
            </p:nvSpPr>
            <p:spPr>
              <a:xfrm>
                <a:off x="1834234" y="4583161"/>
                <a:ext cx="852352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(Otherwise,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0-valent.)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CDE9D0-ED0F-C6CE-213E-3C300DAC0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34" y="4583161"/>
                <a:ext cx="8523529" cy="646331"/>
              </a:xfrm>
              <a:prstGeom prst="rect">
                <a:avLst/>
              </a:prstGeom>
              <a:blipFill>
                <a:blip r:embed="rId3"/>
                <a:stretch>
                  <a:fillRect t="-15385" b="-346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8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Proof (Case 2)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A52229-638E-A17F-09B3-84F8B6BD4367}"/>
              </a:ext>
            </a:extLst>
          </p:cNvPr>
          <p:cNvGrpSpPr/>
          <p:nvPr/>
        </p:nvGrpSpPr>
        <p:grpSpPr>
          <a:xfrm>
            <a:off x="1176336" y="3109749"/>
            <a:ext cx="638503" cy="638503"/>
            <a:chOff x="1489777" y="4568618"/>
            <a:chExt cx="638503" cy="63850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A1D535-E266-8312-8BF8-9F735DDBD0B4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DEF542-D911-94E1-2CEA-41CE458EBFAC}"/>
                    </a:ext>
                  </a:extLst>
                </p:cNvPr>
                <p:cNvSpPr txBox="1"/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DEF542-D911-94E1-2CEA-41CE458EB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9" y="4626259"/>
                  <a:ext cx="530117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3732FF4-93EF-3E01-0A15-50B3E4ABFD20}"/>
              </a:ext>
            </a:extLst>
          </p:cNvPr>
          <p:cNvSpPr/>
          <p:nvPr/>
        </p:nvSpPr>
        <p:spPr>
          <a:xfrm>
            <a:off x="3016501" y="3109748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EC88D8-6B79-96E3-B744-0ADFE3A128FC}"/>
              </a:ext>
            </a:extLst>
          </p:cNvPr>
          <p:cNvSpPr/>
          <p:nvPr/>
        </p:nvSpPr>
        <p:spPr>
          <a:xfrm>
            <a:off x="4856666" y="3109748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0EAA76-58FA-86BA-13B9-DC538C5DD339}"/>
              </a:ext>
            </a:extLst>
          </p:cNvPr>
          <p:cNvSpPr/>
          <p:nvPr/>
        </p:nvSpPr>
        <p:spPr>
          <a:xfrm>
            <a:off x="6696831" y="3109748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E73F56-B420-EA25-25DF-934853D819EF}"/>
              </a:ext>
            </a:extLst>
          </p:cNvPr>
          <p:cNvSpPr/>
          <p:nvPr/>
        </p:nvSpPr>
        <p:spPr>
          <a:xfrm>
            <a:off x="8536996" y="3109748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F0F503-A97F-295D-345C-C303298EA2E0}"/>
              </a:ext>
            </a:extLst>
          </p:cNvPr>
          <p:cNvSpPr/>
          <p:nvPr/>
        </p:nvSpPr>
        <p:spPr>
          <a:xfrm>
            <a:off x="10377161" y="3109748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524049-EEE3-9F89-6919-B30F3FBAB4E0}"/>
                  </a:ext>
                </a:extLst>
              </p:cNvPr>
              <p:cNvSpPr txBox="1"/>
              <p:nvPr/>
            </p:nvSpPr>
            <p:spPr>
              <a:xfrm>
                <a:off x="10440223" y="3167390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524049-EEE3-9F89-6919-B30F3FBAB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223" y="3167390"/>
                <a:ext cx="53011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AA65B5-0995-5CD2-22F4-27140B2DE275}"/>
              </a:ext>
            </a:extLst>
          </p:cNvPr>
          <p:cNvCxnSpPr>
            <a:cxnSpLocks/>
            <a:stCxn id="19" idx="6"/>
            <a:endCxn id="7" idx="2"/>
          </p:cNvCxnSpPr>
          <p:nvPr/>
        </p:nvCxnSpPr>
        <p:spPr>
          <a:xfrm flipV="1">
            <a:off x="1814839" y="3429000"/>
            <a:ext cx="1201662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93B2C6-EBF8-D755-00E8-5F2B1B6FB03B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3655004" y="3429000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3935EA-469B-7E86-E190-5CD265465FF9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495169" y="3429000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9D5816-E54F-52A5-CDEC-AE2F20BF0125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7335334" y="3429000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F44655-565D-0EA9-D5C6-1DC8B0980DE0}"/>
              </a:ext>
            </a:extLst>
          </p:cNvPr>
          <p:cNvCxnSpPr>
            <a:cxnSpLocks/>
            <a:stCxn id="10" idx="6"/>
            <a:endCxn id="17" idx="2"/>
          </p:cNvCxnSpPr>
          <p:nvPr/>
        </p:nvCxnSpPr>
        <p:spPr>
          <a:xfrm>
            <a:off x="9175499" y="3429000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A6C7D-B873-3E2B-3920-00433B5BD674}"/>
                  </a:ext>
                </a:extLst>
              </p:cNvPr>
              <p:cNvSpPr txBox="1"/>
              <p:nvPr/>
            </p:nvSpPr>
            <p:spPr>
              <a:xfrm>
                <a:off x="9130175" y="2905780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A6C7D-B873-3E2B-3920-00433B5B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175" y="2905780"/>
                <a:ext cx="530117" cy="523220"/>
              </a:xfrm>
              <a:prstGeom prst="rect">
                <a:avLst/>
              </a:prstGeom>
              <a:blipFill>
                <a:blip r:embed="rId5"/>
                <a:stretch>
                  <a:fillRect l="-16667" r="-157143" b="-209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FB06F9-6212-E7CC-361B-FF4C71C43992}"/>
                  </a:ext>
                </a:extLst>
              </p:cNvPr>
              <p:cNvSpPr txBox="1"/>
              <p:nvPr/>
            </p:nvSpPr>
            <p:spPr>
              <a:xfrm>
                <a:off x="8591188" y="3167389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FB06F9-6212-E7CC-361B-FF4C71C4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188" y="3167389"/>
                <a:ext cx="5301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79EA8DD-7615-EF28-58AE-9FDC21D79BC3}"/>
              </a:ext>
            </a:extLst>
          </p:cNvPr>
          <p:cNvSpPr txBox="1"/>
          <p:nvPr/>
        </p:nvSpPr>
        <p:spPr>
          <a:xfrm>
            <a:off x="1262060" y="3701707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529593-1231-B905-4F2D-71999EE98F9A}"/>
              </a:ext>
            </a:extLst>
          </p:cNvPr>
          <p:cNvSpPr txBox="1"/>
          <p:nvPr/>
        </p:nvSpPr>
        <p:spPr>
          <a:xfrm>
            <a:off x="6725649" y="3714119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D00FF6-3554-FFAC-DC79-3925C846638A}"/>
              </a:ext>
            </a:extLst>
          </p:cNvPr>
          <p:cNvSpPr txBox="1"/>
          <p:nvPr/>
        </p:nvSpPr>
        <p:spPr>
          <a:xfrm>
            <a:off x="8606954" y="3714870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F6723D-C758-2211-FDA4-829BAEBED476}"/>
              </a:ext>
            </a:extLst>
          </p:cNvPr>
          <p:cNvSpPr txBox="1"/>
          <p:nvPr/>
        </p:nvSpPr>
        <p:spPr>
          <a:xfrm>
            <a:off x="4914302" y="3701707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6895F1-0067-A965-8BFA-031C5FA86F04}"/>
              </a:ext>
            </a:extLst>
          </p:cNvPr>
          <p:cNvSpPr txBox="1"/>
          <p:nvPr/>
        </p:nvSpPr>
        <p:spPr>
          <a:xfrm>
            <a:off x="3083829" y="3701707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C4F26F-5725-C94F-8E4F-68A7D5589183}"/>
              </a:ext>
            </a:extLst>
          </p:cNvPr>
          <p:cNvSpPr txBox="1"/>
          <p:nvPr/>
        </p:nvSpPr>
        <p:spPr>
          <a:xfrm>
            <a:off x="9698719" y="3672713"/>
            <a:ext cx="2013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non-0*</a:t>
            </a:r>
          </a:p>
        </p:txBody>
      </p:sp>
    </p:spTree>
    <p:extLst>
      <p:ext uri="{BB962C8B-B14F-4D97-AF65-F5344CB8AC3E}">
        <p14:creationId xmlns:p14="http://schemas.microsoft.com/office/powerpoint/2010/main" val="19136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B6B79-9B92-7446-9D1B-FB0BC76D6D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3" name="Google Shape;158;p14">
            <a:extLst>
              <a:ext uri="{FF2B5EF4-FFF2-40B4-BE49-F238E27FC236}">
                <a16:creationId xmlns:a16="http://schemas.microsoft.com/office/drawing/2014/main" id="{D4AB04F2-623B-44F3-CB94-25B54109AE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System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D09C4C-7280-D5DA-F973-475865353FB5}"/>
              </a:ext>
            </a:extLst>
          </p:cNvPr>
          <p:cNvGrpSpPr/>
          <p:nvPr/>
        </p:nvGrpSpPr>
        <p:grpSpPr>
          <a:xfrm>
            <a:off x="3414307" y="1160145"/>
            <a:ext cx="5363385" cy="5363385"/>
            <a:chOff x="3414307" y="1160145"/>
            <a:chExt cx="5363385" cy="5363385"/>
          </a:xfrm>
        </p:grpSpPr>
        <p:pic>
          <p:nvPicPr>
            <p:cNvPr id="35" name="Graphic 34" descr="Smiling face outline with solid fill">
              <a:extLst>
                <a:ext uri="{FF2B5EF4-FFF2-40B4-BE49-F238E27FC236}">
                  <a16:creationId xmlns:a16="http://schemas.microsoft.com/office/drawing/2014/main" id="{8295FF7E-0447-F325-7AF6-9364D4AB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18462" y="1160145"/>
              <a:ext cx="755073" cy="755073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74310-19ED-EF29-840C-044AF5690C00}"/>
                </a:ext>
              </a:extLst>
            </p:cNvPr>
            <p:cNvSpPr/>
            <p:nvPr/>
          </p:nvSpPr>
          <p:spPr>
            <a:xfrm>
              <a:off x="3414307" y="1160145"/>
              <a:ext cx="5363385" cy="5363385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8" name="Graphic 7" descr="Gravestone with solid fill">
              <a:extLst>
                <a:ext uri="{FF2B5EF4-FFF2-40B4-BE49-F238E27FC236}">
                  <a16:creationId xmlns:a16="http://schemas.microsoft.com/office/drawing/2014/main" id="{BADC0B70-3D78-06CE-B835-FA03C1C8E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18462" y="5732642"/>
              <a:ext cx="755073" cy="755073"/>
            </a:xfrm>
            <a:prstGeom prst="rect">
              <a:avLst/>
            </a:prstGeom>
          </p:spPr>
        </p:pic>
        <p:pic>
          <p:nvPicPr>
            <p:cNvPr id="9" name="Graphic 8" descr="Smiling face outline with solid fill">
              <a:extLst>
                <a:ext uri="{FF2B5EF4-FFF2-40B4-BE49-F238E27FC236}">
                  <a16:creationId xmlns:a16="http://schemas.microsoft.com/office/drawing/2014/main" id="{73FE52FF-9DFE-9B93-E12A-0500BC495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414309" y="3406832"/>
              <a:ext cx="755073" cy="755073"/>
            </a:xfrm>
            <a:prstGeom prst="rect">
              <a:avLst/>
            </a:prstGeom>
          </p:spPr>
        </p:pic>
        <p:pic>
          <p:nvPicPr>
            <p:cNvPr id="10" name="Graphic 9" descr="Smiling face outline with solid fill">
              <a:extLst>
                <a:ext uri="{FF2B5EF4-FFF2-40B4-BE49-F238E27FC236}">
                  <a16:creationId xmlns:a16="http://schemas.microsoft.com/office/drawing/2014/main" id="{F261B190-AADB-179E-DF46-D6D02B643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024917" y="1958340"/>
              <a:ext cx="755073" cy="755073"/>
            </a:xfrm>
            <a:prstGeom prst="rect">
              <a:avLst/>
            </a:prstGeom>
          </p:spPr>
        </p:pic>
        <p:pic>
          <p:nvPicPr>
            <p:cNvPr id="11" name="Graphic 10" descr="Smiling face outline with solid fill">
              <a:extLst>
                <a:ext uri="{FF2B5EF4-FFF2-40B4-BE49-F238E27FC236}">
                  <a16:creationId xmlns:a16="http://schemas.microsoft.com/office/drawing/2014/main" id="{D45C0551-4096-9CD7-3D37-9BD19EFD4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2012" y="1958339"/>
              <a:ext cx="755073" cy="755073"/>
            </a:xfrm>
            <a:prstGeom prst="rect">
              <a:avLst/>
            </a:prstGeom>
          </p:spPr>
        </p:pic>
        <p:pic>
          <p:nvPicPr>
            <p:cNvPr id="12" name="Graphic 11" descr="Smiling face outline with solid fill">
              <a:extLst>
                <a:ext uri="{FF2B5EF4-FFF2-40B4-BE49-F238E27FC236}">
                  <a16:creationId xmlns:a16="http://schemas.microsoft.com/office/drawing/2014/main" id="{19B5F9FA-86DD-38B5-8958-DD8FF6BE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024916" y="4937413"/>
              <a:ext cx="755073" cy="75507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4C16E6-E3F8-88DD-17DA-DB75CE5E8044}"/>
                  </a:ext>
                </a:extLst>
              </p:cNvPr>
              <p:cNvSpPr txBox="1"/>
              <p:nvPr/>
            </p:nvSpPr>
            <p:spPr>
              <a:xfrm>
                <a:off x="3915822" y="3879747"/>
                <a:ext cx="436035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process can crash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4C16E6-E3F8-88DD-17DA-DB75CE5E8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22" y="3879747"/>
                <a:ext cx="4360352" cy="1323439"/>
              </a:xfrm>
              <a:prstGeom prst="rect">
                <a:avLst/>
              </a:prstGeom>
              <a:blipFill>
                <a:blip r:embed="rId7"/>
                <a:stretch>
                  <a:fillRect t="-8571" b="-190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128157-217B-6014-13B9-410B406B3283}"/>
                  </a:ext>
                </a:extLst>
              </p:cNvPr>
              <p:cNvSpPr txBox="1"/>
              <p:nvPr/>
            </p:nvSpPr>
            <p:spPr>
              <a:xfrm>
                <a:off x="3915825" y="3371017"/>
                <a:ext cx="436035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processes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128157-217B-6014-13B9-410B406B3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25" y="3371017"/>
                <a:ext cx="4360352" cy="707886"/>
              </a:xfrm>
              <a:prstGeom prst="rect">
                <a:avLst/>
              </a:prstGeom>
              <a:blipFill>
                <a:blip r:embed="rId8"/>
                <a:stretch>
                  <a:fillRect t="-15789" b="-3508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2BF407-D6AC-D492-FCC6-AFBE987B3B07}"/>
                  </a:ext>
                </a:extLst>
              </p:cNvPr>
              <p:cNvSpPr txBox="1"/>
              <p:nvPr/>
            </p:nvSpPr>
            <p:spPr>
              <a:xfrm>
                <a:off x="5861674" y="1772053"/>
                <a:ext cx="468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2BF407-D6AC-D492-FCC6-AFBE987B3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74" y="1772053"/>
                <a:ext cx="46865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BDEC93-C22A-B728-A34B-5CCD3C19D882}"/>
                  </a:ext>
                </a:extLst>
              </p:cNvPr>
              <p:cNvSpPr txBox="1"/>
              <p:nvPr/>
            </p:nvSpPr>
            <p:spPr>
              <a:xfrm>
                <a:off x="7596043" y="2564562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BDEC93-C22A-B728-A34B-5CCD3C19D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043" y="2564562"/>
                <a:ext cx="473976" cy="369332"/>
              </a:xfrm>
              <a:prstGeom prst="rect">
                <a:avLst/>
              </a:prstGeom>
              <a:blipFill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DD48E9-EF99-BCDD-B291-372DFC9D5FBB}"/>
                  </a:ext>
                </a:extLst>
              </p:cNvPr>
              <p:cNvSpPr txBox="1"/>
              <p:nvPr/>
            </p:nvSpPr>
            <p:spPr>
              <a:xfrm>
                <a:off x="8218732" y="4013056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DD48E9-EF99-BCDD-B291-372DFC9D5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732" y="4013056"/>
                <a:ext cx="47397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AB26D6-F9D2-4D2B-4E0A-8A1BB1A65D03}"/>
                  </a:ext>
                </a:extLst>
              </p:cNvPr>
              <p:cNvSpPr txBox="1"/>
              <p:nvPr/>
            </p:nvSpPr>
            <p:spPr>
              <a:xfrm>
                <a:off x="7596042" y="4664445"/>
                <a:ext cx="464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AB26D6-F9D2-4D2B-4E0A-8A1BB1A65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042" y="4664445"/>
                <a:ext cx="46410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7D5076-018C-A6FB-D5C2-CFCE15D6B940}"/>
                  </a:ext>
                </a:extLst>
              </p:cNvPr>
              <p:cNvSpPr txBox="1"/>
              <p:nvPr/>
            </p:nvSpPr>
            <p:spPr>
              <a:xfrm>
                <a:off x="5861674" y="5463068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7D5076-018C-A6FB-D5C2-CFCE15D6B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674" y="5463068"/>
                <a:ext cx="47397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7D7AAE-AEC0-250C-0375-43DC71133038}"/>
                  </a:ext>
                </a:extLst>
              </p:cNvPr>
              <p:cNvSpPr txBox="1"/>
              <p:nvPr/>
            </p:nvSpPr>
            <p:spPr>
              <a:xfrm>
                <a:off x="4212388" y="4664445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7D7AAE-AEC0-250C-0375-43DC71133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388" y="4664445"/>
                <a:ext cx="47397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A8C5F8-3694-E5FF-910F-89CF7EE5214D}"/>
                  </a:ext>
                </a:extLst>
              </p:cNvPr>
              <p:cNvSpPr txBox="1"/>
              <p:nvPr/>
            </p:nvSpPr>
            <p:spPr>
              <a:xfrm>
                <a:off x="3585568" y="4013056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A8C5F8-3694-E5FF-910F-89CF7EE52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68" y="4013056"/>
                <a:ext cx="47397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849852-70B3-6F20-660C-3B5945840A23}"/>
                  </a:ext>
                </a:extLst>
              </p:cNvPr>
              <p:cNvSpPr txBox="1"/>
              <p:nvPr/>
            </p:nvSpPr>
            <p:spPr>
              <a:xfrm>
                <a:off x="4189947" y="2567615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849852-70B3-6F20-660C-3B5945840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47" y="2567615"/>
                <a:ext cx="47397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phic 21" descr="Smiling face outline with solid fill">
            <a:extLst>
              <a:ext uri="{FF2B5EF4-FFF2-40B4-BE49-F238E27FC236}">
                <a16:creationId xmlns:a16="http://schemas.microsoft.com/office/drawing/2014/main" id="{A5C10DBA-A7F5-B3E8-E11D-CBDEC5FA5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12011" y="4937412"/>
            <a:ext cx="755073" cy="755073"/>
          </a:xfrm>
          <a:prstGeom prst="rect">
            <a:avLst/>
          </a:prstGeom>
        </p:spPr>
      </p:pic>
      <p:pic>
        <p:nvPicPr>
          <p:cNvPr id="23" name="Graphic 22" descr="Smiling face outline with solid fill">
            <a:extLst>
              <a:ext uri="{FF2B5EF4-FFF2-40B4-BE49-F238E27FC236}">
                <a16:creationId xmlns:a16="http://schemas.microsoft.com/office/drawing/2014/main" id="{FE9EC66C-5823-ABD7-39DC-9598E0F3E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22619" y="3406833"/>
            <a:ext cx="755073" cy="7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Proof (Case 2)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E72DD9-D865-182A-E172-23C03E25535B}"/>
              </a:ext>
            </a:extLst>
          </p:cNvPr>
          <p:cNvGrpSpPr/>
          <p:nvPr/>
        </p:nvGrpSpPr>
        <p:grpSpPr>
          <a:xfrm>
            <a:off x="1176336" y="3109748"/>
            <a:ext cx="9839328" cy="638504"/>
            <a:chOff x="334097" y="3109747"/>
            <a:chExt cx="9839328" cy="6385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A52229-638E-A17F-09B3-84F8B6BD4367}"/>
                </a:ext>
              </a:extLst>
            </p:cNvPr>
            <p:cNvGrpSpPr/>
            <p:nvPr/>
          </p:nvGrpSpPr>
          <p:grpSpPr>
            <a:xfrm>
              <a:off x="334097" y="3109748"/>
              <a:ext cx="638503" cy="638503"/>
              <a:chOff x="1489777" y="4568618"/>
              <a:chExt cx="638503" cy="63850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3A1D535-E266-8312-8BF8-9F735DDBD0B4}"/>
                  </a:ext>
                </a:extLst>
              </p:cNvPr>
              <p:cNvSpPr/>
              <p:nvPr/>
            </p:nvSpPr>
            <p:spPr>
              <a:xfrm>
                <a:off x="1489777" y="4568618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DEF542-D911-94E1-2CEA-41CE458EBFAC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969" y="4626259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H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DEF542-D911-94E1-2CEA-41CE458EBF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969" y="4626259"/>
                    <a:ext cx="530117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732FF4-93EF-3E01-0A15-50B3E4ABFD20}"/>
                </a:ext>
              </a:extLst>
            </p:cNvPr>
            <p:cNvSpPr/>
            <p:nvPr/>
          </p:nvSpPr>
          <p:spPr>
            <a:xfrm>
              <a:off x="2174262" y="3109747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0EC88D8-6B79-96E3-B744-0ADFE3A128FC}"/>
                </a:ext>
              </a:extLst>
            </p:cNvPr>
            <p:cNvSpPr/>
            <p:nvPr/>
          </p:nvSpPr>
          <p:spPr>
            <a:xfrm>
              <a:off x="4014427" y="3109747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0EAA76-58FA-86BA-13B9-DC538C5DD339}"/>
                </a:ext>
              </a:extLst>
            </p:cNvPr>
            <p:cNvSpPr/>
            <p:nvPr/>
          </p:nvSpPr>
          <p:spPr>
            <a:xfrm>
              <a:off x="5854592" y="3109747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E73F56-B420-EA25-25DF-934853D819EF}"/>
                </a:ext>
              </a:extLst>
            </p:cNvPr>
            <p:cNvSpPr/>
            <p:nvPr/>
          </p:nvSpPr>
          <p:spPr>
            <a:xfrm>
              <a:off x="7694757" y="3109747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4428DA-1CF0-871D-8250-FACBA0F09E89}"/>
                </a:ext>
              </a:extLst>
            </p:cNvPr>
            <p:cNvGrpSpPr/>
            <p:nvPr/>
          </p:nvGrpSpPr>
          <p:grpSpPr>
            <a:xfrm>
              <a:off x="9534922" y="3109747"/>
              <a:ext cx="638503" cy="638503"/>
              <a:chOff x="1489777" y="4568618"/>
              <a:chExt cx="638503" cy="63850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6F0F503-A97F-295D-345C-C303298EA2E0}"/>
                  </a:ext>
                </a:extLst>
              </p:cNvPr>
              <p:cNvSpPr/>
              <p:nvPr/>
            </p:nvSpPr>
            <p:spPr>
              <a:xfrm>
                <a:off x="1489777" y="4568618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4524049-EEE3-9F89-6919-B30F3FBAB4E0}"/>
                      </a:ext>
                    </a:extLst>
                  </p:cNvPr>
                  <p:cNvSpPr txBox="1"/>
                  <p:nvPr/>
                </p:nvSpPr>
                <p:spPr>
                  <a:xfrm>
                    <a:off x="1552839" y="4626260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4524049-EEE3-9F89-6919-B30F3FBAB4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2839" y="4626260"/>
                    <a:ext cx="530117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4AA65B5-0995-5CD2-22F4-27140B2DE275}"/>
                </a:ext>
              </a:extLst>
            </p:cNvPr>
            <p:cNvCxnSpPr>
              <a:cxnSpLocks/>
              <a:stCxn id="19" idx="6"/>
              <a:endCxn id="7" idx="2"/>
            </p:cNvCxnSpPr>
            <p:nvPr/>
          </p:nvCxnSpPr>
          <p:spPr>
            <a:xfrm flipV="1">
              <a:off x="972600" y="3428999"/>
              <a:ext cx="1201662" cy="1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93B2C6-EBF8-D755-00E8-5F2B1B6FB03B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2812765" y="3428999"/>
              <a:ext cx="1201662" cy="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3935EA-469B-7E86-E190-5CD265465FF9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652930" y="3428999"/>
              <a:ext cx="1201662" cy="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F9D5816-E54F-52A5-CDEC-AE2F20BF0125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6493095" y="3428999"/>
              <a:ext cx="1201662" cy="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CF44655-565D-0EA9-D5C6-1DC8B0980DE0}"/>
                </a:ext>
              </a:extLst>
            </p:cNvPr>
            <p:cNvCxnSpPr>
              <a:cxnSpLocks/>
              <a:stCxn id="10" idx="6"/>
              <a:endCxn id="17" idx="2"/>
            </p:cNvCxnSpPr>
            <p:nvPr/>
          </p:nvCxnSpPr>
          <p:spPr>
            <a:xfrm>
              <a:off x="8333260" y="3428999"/>
              <a:ext cx="1201662" cy="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A6C7D-B873-3E2B-3920-00433B5BD674}"/>
                  </a:ext>
                </a:extLst>
              </p:cNvPr>
              <p:cNvSpPr txBox="1"/>
              <p:nvPr/>
            </p:nvSpPr>
            <p:spPr>
              <a:xfrm>
                <a:off x="9130175" y="2905780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A6C7D-B873-3E2B-3920-00433B5B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175" y="2905780"/>
                <a:ext cx="530117" cy="523220"/>
              </a:xfrm>
              <a:prstGeom prst="rect">
                <a:avLst/>
              </a:prstGeom>
              <a:blipFill>
                <a:blip r:embed="rId5"/>
                <a:stretch>
                  <a:fillRect l="-16667" r="-157143" b="-209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FB06F9-6212-E7CC-361B-FF4C71C43992}"/>
                  </a:ext>
                </a:extLst>
              </p:cNvPr>
              <p:cNvSpPr txBox="1"/>
              <p:nvPr/>
            </p:nvSpPr>
            <p:spPr>
              <a:xfrm>
                <a:off x="8591188" y="3167389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FB06F9-6212-E7CC-361B-FF4C71C4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188" y="3167389"/>
                <a:ext cx="5301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79EA8DD-7615-EF28-58AE-9FDC21D79BC3}"/>
              </a:ext>
            </a:extLst>
          </p:cNvPr>
          <p:cNvSpPr txBox="1"/>
          <p:nvPr/>
        </p:nvSpPr>
        <p:spPr>
          <a:xfrm>
            <a:off x="1262060" y="3701707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529593-1231-B905-4F2D-71999EE98F9A}"/>
              </a:ext>
            </a:extLst>
          </p:cNvPr>
          <p:cNvSpPr txBox="1"/>
          <p:nvPr/>
        </p:nvSpPr>
        <p:spPr>
          <a:xfrm>
            <a:off x="6725649" y="3714119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D00FF6-3554-FFAC-DC79-3925C846638A}"/>
              </a:ext>
            </a:extLst>
          </p:cNvPr>
          <p:cNvSpPr txBox="1"/>
          <p:nvPr/>
        </p:nvSpPr>
        <p:spPr>
          <a:xfrm>
            <a:off x="8606954" y="3714870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F6723D-C758-2211-FDA4-829BAEBED476}"/>
              </a:ext>
            </a:extLst>
          </p:cNvPr>
          <p:cNvSpPr txBox="1"/>
          <p:nvPr/>
        </p:nvSpPr>
        <p:spPr>
          <a:xfrm>
            <a:off x="4914302" y="3701707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6895F1-0067-A965-8BFA-031C5FA86F04}"/>
              </a:ext>
            </a:extLst>
          </p:cNvPr>
          <p:cNvSpPr txBox="1"/>
          <p:nvPr/>
        </p:nvSpPr>
        <p:spPr>
          <a:xfrm>
            <a:off x="3083829" y="3701707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C4F26F-5725-C94F-8E4F-68A7D5589183}"/>
              </a:ext>
            </a:extLst>
          </p:cNvPr>
          <p:cNvSpPr txBox="1"/>
          <p:nvPr/>
        </p:nvSpPr>
        <p:spPr>
          <a:xfrm>
            <a:off x="9698719" y="3672713"/>
            <a:ext cx="2013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1*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9F3705-C1B6-539E-22FF-33A20C2254CD}"/>
              </a:ext>
            </a:extLst>
          </p:cNvPr>
          <p:cNvSpPr/>
          <p:nvPr/>
        </p:nvSpPr>
        <p:spPr>
          <a:xfrm>
            <a:off x="8070851" y="2615479"/>
            <a:ext cx="3310885" cy="183193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079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Proof (Case 2)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C4F26F-5725-C94F-8E4F-68A7D5589183}"/>
              </a:ext>
            </a:extLst>
          </p:cNvPr>
          <p:cNvSpPr txBox="1"/>
          <p:nvPr/>
        </p:nvSpPr>
        <p:spPr>
          <a:xfrm>
            <a:off x="7339772" y="3675335"/>
            <a:ext cx="2013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1*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509045-E35D-D30F-B9C7-3F9C7A8740B3}"/>
              </a:ext>
            </a:extLst>
          </p:cNvPr>
          <p:cNvSpPr/>
          <p:nvPr/>
        </p:nvSpPr>
        <p:spPr>
          <a:xfrm>
            <a:off x="6096000" y="3064423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x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8A891E-C86B-486E-3B4B-8BB56E7ACF40}"/>
              </a:ext>
            </a:extLst>
          </p:cNvPr>
          <p:cNvGrpSpPr/>
          <p:nvPr/>
        </p:nvGrpSpPr>
        <p:grpSpPr>
          <a:xfrm>
            <a:off x="7936165" y="3064423"/>
            <a:ext cx="638503" cy="638503"/>
            <a:chOff x="1489777" y="4568618"/>
            <a:chExt cx="638503" cy="63850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7BAF4B-9C26-05B6-ED29-1942E5499B06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2DB3D01-FF7E-C5A5-4F41-5AD96E533FB2}"/>
                    </a:ext>
                  </a:extLst>
                </p:cNvPr>
                <p:cNvSpPr txBox="1"/>
                <p:nvPr/>
              </p:nvSpPr>
              <p:spPr>
                <a:xfrm>
                  <a:off x="1552839" y="4626260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2DB3D01-FF7E-C5A5-4F41-5AD96E533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839" y="4626260"/>
                  <a:ext cx="530117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D6C331-5F88-BDAE-6B84-76C8200CF1F2}"/>
              </a:ext>
            </a:extLst>
          </p:cNvPr>
          <p:cNvCxnSpPr>
            <a:cxnSpLocks/>
            <a:stCxn id="4" idx="6"/>
            <a:endCxn id="30" idx="2"/>
          </p:cNvCxnSpPr>
          <p:nvPr/>
        </p:nvCxnSpPr>
        <p:spPr>
          <a:xfrm>
            <a:off x="6734503" y="3383675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948807-19A6-242C-4C67-06D2CCAFC5A5}"/>
                  </a:ext>
                </a:extLst>
              </p:cNvPr>
              <p:cNvSpPr txBox="1"/>
              <p:nvPr/>
            </p:nvSpPr>
            <p:spPr>
              <a:xfrm>
                <a:off x="6689179" y="2860455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948807-19A6-242C-4C67-06D2CCAFC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79" y="2860455"/>
                <a:ext cx="530117" cy="523220"/>
              </a:xfrm>
              <a:prstGeom prst="rect">
                <a:avLst/>
              </a:prstGeom>
              <a:blipFill>
                <a:blip r:embed="rId4"/>
                <a:stretch>
                  <a:fillRect l="-13953" r="-153488" b="-214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B270ED-C147-4F5A-4AB6-69BA74E9C076}"/>
                  </a:ext>
                </a:extLst>
              </p:cNvPr>
              <p:cNvSpPr txBox="1"/>
              <p:nvPr/>
            </p:nvSpPr>
            <p:spPr>
              <a:xfrm>
                <a:off x="6150192" y="3122064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B270ED-C147-4F5A-4AB6-69BA74E9C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192" y="3122064"/>
                <a:ext cx="53011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26210C6-7E21-D468-ECF9-284E884C4282}"/>
              </a:ext>
            </a:extLst>
          </p:cNvPr>
          <p:cNvSpPr txBox="1"/>
          <p:nvPr/>
        </p:nvSpPr>
        <p:spPr>
          <a:xfrm>
            <a:off x="6165958" y="3669545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DB9C5-BA08-A7B0-8AA6-2B86E0C59442}"/>
              </a:ext>
            </a:extLst>
          </p:cNvPr>
          <p:cNvSpPr/>
          <p:nvPr/>
        </p:nvSpPr>
        <p:spPr>
          <a:xfrm>
            <a:off x="9776330" y="3064423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7D20EC6-53CF-82D8-E92E-7F322FEA4D85}"/>
                  </a:ext>
                </a:extLst>
              </p:cNvPr>
              <p:cNvSpPr txBox="1"/>
              <p:nvPr/>
            </p:nvSpPr>
            <p:spPr>
              <a:xfrm>
                <a:off x="9839392" y="3122065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7D20EC6-53CF-82D8-E92E-7F322FEA4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392" y="3122065"/>
                <a:ext cx="5301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2684C5-4E48-D3A3-ED79-C45E719E613A}"/>
              </a:ext>
            </a:extLst>
          </p:cNvPr>
          <p:cNvCxnSpPr>
            <a:cxnSpLocks/>
          </p:cNvCxnSpPr>
          <p:nvPr/>
        </p:nvCxnSpPr>
        <p:spPr>
          <a:xfrm>
            <a:off x="8585640" y="3383675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3605C7-A88C-0C70-6154-66F1A5C28881}"/>
                  </a:ext>
                </a:extLst>
              </p:cNvPr>
              <p:cNvSpPr txBox="1"/>
              <p:nvPr/>
            </p:nvSpPr>
            <p:spPr>
              <a:xfrm>
                <a:off x="8648074" y="2857989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3605C7-A88C-0C70-6154-66F1A5C28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074" y="2857989"/>
                <a:ext cx="530117" cy="523220"/>
              </a:xfrm>
              <a:prstGeom prst="rect">
                <a:avLst/>
              </a:prstGeom>
              <a:blipFill>
                <a:blip r:embed="rId7"/>
                <a:stretch>
                  <a:fillRect l="-16667" r="-126190" b="-214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F6A4BC5A-99EE-42B0-CD8F-D93F3860301E}"/>
              </a:ext>
            </a:extLst>
          </p:cNvPr>
          <p:cNvSpPr txBox="1"/>
          <p:nvPr/>
        </p:nvSpPr>
        <p:spPr>
          <a:xfrm>
            <a:off x="9063203" y="3669545"/>
            <a:ext cx="2013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1-valent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E69BB3-164E-A191-D3BE-9C06355FA85D}"/>
              </a:ext>
            </a:extLst>
          </p:cNvPr>
          <p:cNvGrpSpPr/>
          <p:nvPr/>
        </p:nvGrpSpPr>
        <p:grpSpPr>
          <a:xfrm>
            <a:off x="4255835" y="3061957"/>
            <a:ext cx="638503" cy="638503"/>
            <a:chOff x="3736065" y="3147003"/>
            <a:chExt cx="638503" cy="63850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DF71528-C01D-36EC-FF1C-173C198060C2}"/>
                </a:ext>
              </a:extLst>
            </p:cNvPr>
            <p:cNvSpPr/>
            <p:nvPr/>
          </p:nvSpPr>
          <p:spPr>
            <a:xfrm>
              <a:off x="3736065" y="3147003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3F5D4E2-B31C-588F-B9B9-0D4D80E0A763}"/>
                    </a:ext>
                  </a:extLst>
                </p:cNvPr>
                <p:cNvSpPr txBox="1"/>
                <p:nvPr/>
              </p:nvSpPr>
              <p:spPr>
                <a:xfrm>
                  <a:off x="3792716" y="3204644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3F5D4E2-B31C-588F-B9B9-0D4D80E0A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716" y="3204644"/>
                  <a:ext cx="53011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6977" r="-465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85B9B9-B8AA-EF4B-651F-E011707A1608}"/>
              </a:ext>
            </a:extLst>
          </p:cNvPr>
          <p:cNvGrpSpPr/>
          <p:nvPr/>
        </p:nvGrpSpPr>
        <p:grpSpPr>
          <a:xfrm>
            <a:off x="2418028" y="3061957"/>
            <a:ext cx="638503" cy="638503"/>
            <a:chOff x="3736065" y="3147003"/>
            <a:chExt cx="638503" cy="63850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C8E2015-0246-A7F8-C96D-887948B1E0C6}"/>
                </a:ext>
              </a:extLst>
            </p:cNvPr>
            <p:cNvSpPr/>
            <p:nvPr/>
          </p:nvSpPr>
          <p:spPr>
            <a:xfrm>
              <a:off x="3736065" y="3147003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6C1024B-C8F1-B3B5-502B-AB09438A465F}"/>
                    </a:ext>
                  </a:extLst>
                </p:cNvPr>
                <p:cNvSpPr txBox="1"/>
                <p:nvPr/>
              </p:nvSpPr>
              <p:spPr>
                <a:xfrm>
                  <a:off x="3792716" y="3204644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6C1024B-C8F1-B3B5-502B-AB09438A46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716" y="3204644"/>
                  <a:ext cx="530117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D9180D-B5D4-C8D0-9FDC-7536726E9BE5}"/>
              </a:ext>
            </a:extLst>
          </p:cNvPr>
          <p:cNvCxnSpPr>
            <a:cxnSpLocks/>
            <a:endCxn id="42" idx="6"/>
          </p:cNvCxnSpPr>
          <p:nvPr/>
        </p:nvCxnSpPr>
        <p:spPr>
          <a:xfrm flipH="1">
            <a:off x="4894338" y="3381208"/>
            <a:ext cx="1190875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F984E9D-6444-5AC1-B276-A9AA5B30653C}"/>
              </a:ext>
            </a:extLst>
          </p:cNvPr>
          <p:cNvCxnSpPr>
            <a:cxnSpLocks/>
          </p:cNvCxnSpPr>
          <p:nvPr/>
        </p:nvCxnSpPr>
        <p:spPr>
          <a:xfrm flipH="1">
            <a:off x="3075879" y="3381207"/>
            <a:ext cx="1190875" cy="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EF3A749-7088-571A-318B-563A8FEC4290}"/>
                  </a:ext>
                </a:extLst>
              </p:cNvPr>
              <p:cNvSpPr txBox="1"/>
              <p:nvPr/>
            </p:nvSpPr>
            <p:spPr>
              <a:xfrm>
                <a:off x="4951194" y="2857989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EF3A749-7088-571A-318B-563A8FEC4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194" y="2857989"/>
                <a:ext cx="530117" cy="523220"/>
              </a:xfrm>
              <a:prstGeom prst="rect">
                <a:avLst/>
              </a:prstGeom>
              <a:blipFill>
                <a:blip r:embed="rId10"/>
                <a:stretch>
                  <a:fillRect l="-11628" r="-120930" b="-214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E09311B-EEE2-9976-ADCB-F4AAB5AAE939}"/>
                  </a:ext>
                </a:extLst>
              </p:cNvPr>
              <p:cNvSpPr txBox="1"/>
              <p:nvPr/>
            </p:nvSpPr>
            <p:spPr>
              <a:xfrm>
                <a:off x="3072596" y="2857989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E09311B-EEE2-9976-ADCB-F4AAB5AAE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96" y="2857989"/>
                <a:ext cx="530117" cy="523220"/>
              </a:xfrm>
              <a:prstGeom prst="rect">
                <a:avLst/>
              </a:prstGeom>
              <a:blipFill>
                <a:blip r:embed="rId11"/>
                <a:stretch>
                  <a:fillRect l="-13953" r="-153488" b="-214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A05E2A47-B2AF-3B96-56CA-CC9830E75686}"/>
              </a:ext>
            </a:extLst>
          </p:cNvPr>
          <p:cNvSpPr txBox="1"/>
          <p:nvPr/>
        </p:nvSpPr>
        <p:spPr>
          <a:xfrm>
            <a:off x="3671220" y="3669544"/>
            <a:ext cx="2013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0-valent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A384C2-FE55-A158-DED2-290D12A2F046}"/>
              </a:ext>
            </a:extLst>
          </p:cNvPr>
          <p:cNvSpPr txBox="1"/>
          <p:nvPr/>
        </p:nvSpPr>
        <p:spPr>
          <a:xfrm>
            <a:off x="1747674" y="3665630"/>
            <a:ext cx="2013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0-valent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20A01C-C252-6826-8786-435F7E975BB8}"/>
                  </a:ext>
                </a:extLst>
              </p:cNvPr>
              <p:cNvSpPr txBox="1"/>
              <p:nvPr/>
            </p:nvSpPr>
            <p:spPr>
              <a:xfrm>
                <a:off x="1215724" y="5131841"/>
                <a:ext cx="976055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Order of deliveries of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(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𝒑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′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,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′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determines the output!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20A01C-C252-6826-8786-435F7E97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724" y="5131841"/>
                <a:ext cx="9760552" cy="1569660"/>
              </a:xfrm>
              <a:prstGeom prst="rect">
                <a:avLst/>
              </a:prstGeom>
              <a:blipFill>
                <a:blip r:embed="rId12"/>
                <a:stretch>
                  <a:fillRect t="-8871" r="-260" b="-193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7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  <p:bldP spid="33" grpId="0"/>
      <p:bldP spid="34" grpId="0"/>
      <p:bldP spid="35" grpId="0"/>
      <p:bldP spid="37" grpId="0" animBg="1"/>
      <p:bldP spid="38" grpId="0"/>
      <p:bldP spid="40" grpId="0"/>
      <p:bldP spid="41" grpId="0"/>
      <p:bldP spid="52" grpId="0"/>
      <p:bldP spid="53" grpId="0"/>
      <p:bldP spid="54" grpId="0"/>
      <p:bldP spid="55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Proof (Case 2)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42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DFB86-809F-46CE-DE7E-B43B0DB868E2}"/>
                  </a:ext>
                </a:extLst>
              </p:cNvPr>
              <p:cNvSpPr txBox="1"/>
              <p:nvPr/>
            </p:nvSpPr>
            <p:spPr>
              <a:xfrm>
                <a:off x="972600" y="1561623"/>
                <a:ext cx="110122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Scenario 1: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𝒑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′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DFB86-809F-46CE-DE7E-B43B0DB8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0" y="1561623"/>
                <a:ext cx="11012214" cy="584775"/>
              </a:xfrm>
              <a:prstGeom prst="rect">
                <a:avLst/>
              </a:prstGeom>
              <a:blipFill>
                <a:blip r:embed="rId3"/>
                <a:stretch>
                  <a:fillRect l="-1382" t="-14894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1DC15D1-C297-DD57-D60D-2206D2D28A7E}"/>
              </a:ext>
            </a:extLst>
          </p:cNvPr>
          <p:cNvGrpSpPr/>
          <p:nvPr/>
        </p:nvGrpSpPr>
        <p:grpSpPr>
          <a:xfrm>
            <a:off x="1747674" y="2857989"/>
            <a:ext cx="9328653" cy="1402121"/>
            <a:chOff x="1747674" y="2857989"/>
            <a:chExt cx="9328653" cy="14021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B23B47-B80E-2564-E653-367A07B19C28}"/>
                </a:ext>
              </a:extLst>
            </p:cNvPr>
            <p:cNvSpPr txBox="1"/>
            <p:nvPr/>
          </p:nvSpPr>
          <p:spPr>
            <a:xfrm>
              <a:off x="7339772" y="3675335"/>
              <a:ext cx="20131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1*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BF8DF9-065A-5AE8-A8BC-FEABEC088066}"/>
                </a:ext>
              </a:extLst>
            </p:cNvPr>
            <p:cNvSpPr/>
            <p:nvPr/>
          </p:nvSpPr>
          <p:spPr>
            <a:xfrm>
              <a:off x="6096000" y="3064423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x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ECA9E4-A9D7-FC9B-2379-3EC6078C2230}"/>
                </a:ext>
              </a:extLst>
            </p:cNvPr>
            <p:cNvGrpSpPr/>
            <p:nvPr/>
          </p:nvGrpSpPr>
          <p:grpSpPr>
            <a:xfrm>
              <a:off x="7936165" y="3064423"/>
              <a:ext cx="638503" cy="638503"/>
              <a:chOff x="1489777" y="4568618"/>
              <a:chExt cx="638503" cy="63850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FF4ABE2-9412-3657-A7EB-1BFFF68674D8}"/>
                  </a:ext>
                </a:extLst>
              </p:cNvPr>
              <p:cNvSpPr/>
              <p:nvPr/>
            </p:nvSpPr>
            <p:spPr>
              <a:xfrm>
                <a:off x="1489777" y="4568618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5162365-92A6-8AA6-6466-D584C66BD8C4}"/>
                      </a:ext>
                    </a:extLst>
                  </p:cNvPr>
                  <p:cNvSpPr txBox="1"/>
                  <p:nvPr/>
                </p:nvSpPr>
                <p:spPr>
                  <a:xfrm>
                    <a:off x="1552839" y="4626260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5162365-92A6-8AA6-6466-D584C66BD8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2839" y="4626260"/>
                    <a:ext cx="530117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83520DA-7E9B-65F9-B856-4E7E7B8E7470}"/>
                </a:ext>
              </a:extLst>
            </p:cNvPr>
            <p:cNvCxnSpPr>
              <a:cxnSpLocks/>
              <a:stCxn id="8" idx="6"/>
              <a:endCxn id="57" idx="2"/>
            </p:cNvCxnSpPr>
            <p:nvPr/>
          </p:nvCxnSpPr>
          <p:spPr>
            <a:xfrm>
              <a:off x="6734503" y="3383675"/>
              <a:ext cx="1201662" cy="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E5ADBD-43AF-61E9-9BA4-3F1346AA999D}"/>
                    </a:ext>
                  </a:extLst>
                </p:cNvPr>
                <p:cNvSpPr txBox="1"/>
                <p:nvPr/>
              </p:nvSpPr>
              <p:spPr>
                <a:xfrm>
                  <a:off x="6689179" y="2860455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E5ADBD-43AF-61E9-9BA4-3F1346AA9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9179" y="2860455"/>
                  <a:ext cx="53011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3953" r="-153488" b="-2142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1EA4AA0-4605-BC0E-27D4-D9582F4BFEEE}"/>
                    </a:ext>
                  </a:extLst>
                </p:cNvPr>
                <p:cNvSpPr txBox="1"/>
                <p:nvPr/>
              </p:nvSpPr>
              <p:spPr>
                <a:xfrm>
                  <a:off x="6150192" y="3122064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1EA4AA0-4605-BC0E-27D4-D9582F4BFE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192" y="3122064"/>
                  <a:ext cx="53011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7CD79F-9635-A5C8-4A6A-75C95F86F30E}"/>
                </a:ext>
              </a:extLst>
            </p:cNvPr>
            <p:cNvSpPr txBox="1"/>
            <p:nvPr/>
          </p:nvSpPr>
          <p:spPr>
            <a:xfrm>
              <a:off x="6165958" y="3669545"/>
              <a:ext cx="6385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0*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A729CC-FB5D-25EE-7189-71C69A846570}"/>
                </a:ext>
              </a:extLst>
            </p:cNvPr>
            <p:cNvSpPr/>
            <p:nvPr/>
          </p:nvSpPr>
          <p:spPr>
            <a:xfrm>
              <a:off x="9776330" y="3064423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3BB5E19-46C3-C9D3-5767-2998BC38498B}"/>
                    </a:ext>
                  </a:extLst>
                </p:cNvPr>
                <p:cNvSpPr txBox="1"/>
                <p:nvPr/>
              </p:nvSpPr>
              <p:spPr>
                <a:xfrm>
                  <a:off x="9839392" y="3122065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3BB5E19-46C3-C9D3-5767-2998BC384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9392" y="3122065"/>
                  <a:ext cx="530117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F4BF4EE-AD23-B04B-8817-BC695B3ADBB6}"/>
                </a:ext>
              </a:extLst>
            </p:cNvPr>
            <p:cNvCxnSpPr>
              <a:cxnSpLocks/>
            </p:cNvCxnSpPr>
            <p:nvPr/>
          </p:nvCxnSpPr>
          <p:spPr>
            <a:xfrm>
              <a:off x="8585640" y="3383675"/>
              <a:ext cx="1201662" cy="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1FF4565-27B1-C441-F4BB-51F66719A194}"/>
                    </a:ext>
                  </a:extLst>
                </p:cNvPr>
                <p:cNvSpPr txBox="1"/>
                <p:nvPr/>
              </p:nvSpPr>
              <p:spPr>
                <a:xfrm>
                  <a:off x="8648074" y="285798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1FF4565-27B1-C441-F4BB-51F66719A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074" y="2857989"/>
                  <a:ext cx="53011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6667" r="-126190" b="-2142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1A3631-4BAC-5047-5A39-27ACBDBC2082}"/>
                </a:ext>
              </a:extLst>
            </p:cNvPr>
            <p:cNvSpPr txBox="1"/>
            <p:nvPr/>
          </p:nvSpPr>
          <p:spPr>
            <a:xfrm>
              <a:off x="9063203" y="3669545"/>
              <a:ext cx="20131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1-valent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93B1E4-5F53-D8F1-65F4-F2AF6162C3AC}"/>
                </a:ext>
              </a:extLst>
            </p:cNvPr>
            <p:cNvGrpSpPr/>
            <p:nvPr/>
          </p:nvGrpSpPr>
          <p:grpSpPr>
            <a:xfrm>
              <a:off x="4255835" y="3061957"/>
              <a:ext cx="638503" cy="638503"/>
              <a:chOff x="3736065" y="3147003"/>
              <a:chExt cx="638503" cy="63850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51E942B-CA38-CD89-7D00-ECBB90B877E0}"/>
                  </a:ext>
                </a:extLst>
              </p:cNvPr>
              <p:cNvSpPr/>
              <p:nvPr/>
            </p:nvSpPr>
            <p:spPr>
              <a:xfrm>
                <a:off x="3736065" y="3147003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AE99CAC-144F-DED6-A100-AE94580F7E0B}"/>
                      </a:ext>
                    </a:extLst>
                  </p:cNvPr>
                  <p:cNvSpPr txBox="1"/>
                  <p:nvPr/>
                </p:nvSpPr>
                <p:spPr>
                  <a:xfrm>
                    <a:off x="3792716" y="3204644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AE99CAC-144F-DED6-A100-AE94580F7E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2716" y="3204644"/>
                    <a:ext cx="530117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977" r="-4651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39C4C8-544D-45A3-99B6-1EE4DE8C21DA}"/>
                </a:ext>
              </a:extLst>
            </p:cNvPr>
            <p:cNvGrpSpPr/>
            <p:nvPr/>
          </p:nvGrpSpPr>
          <p:grpSpPr>
            <a:xfrm>
              <a:off x="2418028" y="3061957"/>
              <a:ext cx="638503" cy="638503"/>
              <a:chOff x="3736065" y="3147003"/>
              <a:chExt cx="638503" cy="63850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78AF62-481C-D7E9-86E0-82EDC8750622}"/>
                  </a:ext>
                </a:extLst>
              </p:cNvPr>
              <p:cNvSpPr/>
              <p:nvPr/>
            </p:nvSpPr>
            <p:spPr>
              <a:xfrm>
                <a:off x="3736065" y="3147003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0FE3F8F-0EF8-30D9-77A0-C8D5EA2664C0}"/>
                      </a:ext>
                    </a:extLst>
                  </p:cNvPr>
                  <p:cNvSpPr txBox="1"/>
                  <p:nvPr/>
                </p:nvSpPr>
                <p:spPr>
                  <a:xfrm>
                    <a:off x="3792716" y="3204644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0FE3F8F-0EF8-30D9-77A0-C8D5EA2664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2716" y="3204644"/>
                    <a:ext cx="530117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37C5034-493A-454F-0D92-8D929022C20D}"/>
                </a:ext>
              </a:extLst>
            </p:cNvPr>
            <p:cNvCxnSpPr>
              <a:cxnSpLocks/>
              <a:endCxn id="49" idx="6"/>
            </p:cNvCxnSpPr>
            <p:nvPr/>
          </p:nvCxnSpPr>
          <p:spPr>
            <a:xfrm flipH="1">
              <a:off x="4894338" y="3381208"/>
              <a:ext cx="1190875" cy="1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DD8734F-F4A0-EC6E-2175-1B5C89745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5879" y="3381207"/>
              <a:ext cx="1190875" cy="1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CCDDDCA-D799-DBAB-AE46-133945C554F0}"/>
                    </a:ext>
                  </a:extLst>
                </p:cNvPr>
                <p:cNvSpPr txBox="1"/>
                <p:nvPr/>
              </p:nvSpPr>
              <p:spPr>
                <a:xfrm>
                  <a:off x="4951194" y="285798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CCDDDCA-D799-DBAB-AE46-133945C55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194" y="2857989"/>
                  <a:ext cx="53011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11628" r="-120930" b="-2142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7E4F59-9AD1-F643-B8D9-F5D84C01DFE8}"/>
                    </a:ext>
                  </a:extLst>
                </p:cNvPr>
                <p:cNvSpPr txBox="1"/>
                <p:nvPr/>
              </p:nvSpPr>
              <p:spPr>
                <a:xfrm>
                  <a:off x="3072596" y="285798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7E4F59-9AD1-F643-B8D9-F5D84C01D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596" y="2857989"/>
                  <a:ext cx="530117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13953" r="-153488" b="-2142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B86661-680B-6B1D-11CA-46F1B03B4CC9}"/>
                </a:ext>
              </a:extLst>
            </p:cNvPr>
            <p:cNvSpPr txBox="1"/>
            <p:nvPr/>
          </p:nvSpPr>
          <p:spPr>
            <a:xfrm>
              <a:off x="3671220" y="3669544"/>
              <a:ext cx="20131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0-valent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21BEB6-A135-3393-01D3-89DADBB21214}"/>
                </a:ext>
              </a:extLst>
            </p:cNvPr>
            <p:cNvSpPr txBox="1"/>
            <p:nvPr/>
          </p:nvSpPr>
          <p:spPr>
            <a:xfrm>
              <a:off x="1747674" y="3665630"/>
              <a:ext cx="20131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0-valent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75E444F-0CDA-ED20-1D79-352E828ECD53}"/>
                  </a:ext>
                </a:extLst>
              </p:cNvPr>
              <p:cNvSpPr txBox="1"/>
              <p:nvPr/>
            </p:nvSpPr>
            <p:spPr>
              <a:xfrm>
                <a:off x="3912490" y="5917636"/>
                <a:ext cx="4367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𝒁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𝑽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!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75E444F-0CDA-ED20-1D79-352E828EC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90" y="5917636"/>
                <a:ext cx="4367019" cy="830997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F509E75-8882-6ABB-8838-38EA29224676}"/>
              </a:ext>
            </a:extLst>
          </p:cNvPr>
          <p:cNvGrpSpPr/>
          <p:nvPr/>
        </p:nvGrpSpPr>
        <p:grpSpPr>
          <a:xfrm>
            <a:off x="79452" y="3004595"/>
            <a:ext cx="11894756" cy="2103433"/>
            <a:chOff x="482882" y="3130593"/>
            <a:chExt cx="11894756" cy="2103433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9691A3C2-BD52-D7AE-1F0C-880FE6A77E70}"/>
                </a:ext>
              </a:extLst>
            </p:cNvPr>
            <p:cNvSpPr/>
            <p:nvPr/>
          </p:nvSpPr>
          <p:spPr>
            <a:xfrm>
              <a:off x="782831" y="3130593"/>
              <a:ext cx="11594807" cy="2103433"/>
            </a:xfrm>
            <a:prstGeom prst="roundRect">
              <a:avLst/>
            </a:prstGeom>
            <a:solidFill>
              <a:srgbClr val="FF0000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Placeholder 2">
                  <a:extLst>
                    <a:ext uri="{FF2B5EF4-FFF2-40B4-BE49-F238E27FC236}">
                      <a16:creationId xmlns:a16="http://schemas.microsoft.com/office/drawing/2014/main" id="{7058C2D1-87F6-51C7-3D05-7320717C98D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2882" y="3191453"/>
                  <a:ext cx="11773690" cy="7990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111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300"/>
                    <a:buFont typeface="Lato"/>
                    <a:buChar char="●"/>
                    <a:defRPr sz="13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1pPr>
                  <a:lvl2pPr marL="914400" marR="0" lvl="1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○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2pPr>
                  <a:lvl3pPr marL="1371600" marR="0" lvl="2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■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3pPr>
                  <a:lvl4pPr marL="1828800" marR="0" lvl="3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●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4pPr>
                  <a:lvl5pPr marL="2286000" marR="0" lvl="4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○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5pPr>
                  <a:lvl6pPr marL="2743200" marR="0" lvl="5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■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6pPr>
                  <a:lvl7pPr marL="3200400" marR="0" lvl="6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●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7pPr>
                  <a:lvl8pPr marL="3657600" marR="0" lvl="7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○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8pPr>
                  <a:lvl9pPr marL="4114800" marR="0" lvl="8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chemeClr val="accent1"/>
                    </a:buClr>
                    <a:buSzPts val="1100"/>
                    <a:buFont typeface="Lato"/>
                    <a:buChar char="■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9pPr>
                </a:lstStyle>
                <a:p>
                  <a:pPr marL="194310" indent="0" algn="ctr">
                    <a:lnSpc>
                      <a:spcPct val="114999"/>
                    </a:lnSpc>
                    <a:buNone/>
                  </a:pPr>
                  <a:r>
                    <a:rPr lang="en-US" sz="5400" b="1" dirty="0">
                      <a:solidFill>
                        <a:schemeClr val="bg1"/>
                      </a:solidFill>
                    </a:rPr>
                    <a:t>Contradiction: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r>
                    <a:rPr lang="fr-FR" sz="54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fr-FR" sz="5400" b="1" dirty="0" err="1">
                      <a:solidFill>
                        <a:schemeClr val="bg1"/>
                      </a:solidFill>
                    </a:rPr>
                    <a:t>cannot</a:t>
                  </a:r>
                  <a:r>
                    <a:rPr lang="fr-FR" sz="54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fr-FR" sz="5400" b="1" dirty="0" err="1">
                      <a:solidFill>
                        <a:schemeClr val="bg1"/>
                      </a:solidFill>
                    </a:rPr>
                    <a:t>be</a:t>
                  </a:r>
                  <a:r>
                    <a:rPr lang="fr-FR" sz="5400" b="1" dirty="0">
                      <a:solidFill>
                        <a:schemeClr val="bg1"/>
                      </a:solidFill>
                    </a:rPr>
                    <a:t> 0- and 1-valent!</a:t>
                  </a:r>
                </a:p>
              </p:txBody>
            </p:sp>
          </mc:Choice>
          <mc:Fallback xmlns="">
            <p:sp>
              <p:nvSpPr>
                <p:cNvPr id="62" name="Text Placeholder 2">
                  <a:extLst>
                    <a:ext uri="{FF2B5EF4-FFF2-40B4-BE49-F238E27FC236}">
                      <a16:creationId xmlns:a16="http://schemas.microsoft.com/office/drawing/2014/main" id="{7058C2D1-87F6-51C7-3D05-7320717C9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2" y="3191453"/>
                  <a:ext cx="11773690" cy="799007"/>
                </a:xfrm>
                <a:prstGeom prst="rect">
                  <a:avLst/>
                </a:prstGeom>
                <a:blipFill>
                  <a:blip r:embed="rId14"/>
                  <a:stretch>
                    <a:fillRect t="-6250" b="-187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71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2: Proof (Case 2)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DFB86-809F-46CE-DE7E-B43B0DB868E2}"/>
                  </a:ext>
                </a:extLst>
              </p:cNvPr>
              <p:cNvSpPr txBox="1"/>
              <p:nvPr/>
            </p:nvSpPr>
            <p:spPr>
              <a:xfrm>
                <a:off x="972600" y="1561623"/>
                <a:ext cx="110122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Scenario 2: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𝒑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′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DFB86-809F-46CE-DE7E-B43B0DB8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0" y="1561623"/>
                <a:ext cx="11012214" cy="584775"/>
              </a:xfrm>
              <a:prstGeom prst="rect">
                <a:avLst/>
              </a:prstGeom>
              <a:blipFill>
                <a:blip r:embed="rId3"/>
                <a:stretch>
                  <a:fillRect l="-1382" t="-14894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1DC15D1-C297-DD57-D60D-2206D2D28A7E}"/>
              </a:ext>
            </a:extLst>
          </p:cNvPr>
          <p:cNvGrpSpPr/>
          <p:nvPr/>
        </p:nvGrpSpPr>
        <p:grpSpPr>
          <a:xfrm>
            <a:off x="1747674" y="2857989"/>
            <a:ext cx="9328653" cy="1402121"/>
            <a:chOff x="1747674" y="2857989"/>
            <a:chExt cx="9328653" cy="14021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B23B47-B80E-2564-E653-367A07B19C28}"/>
                </a:ext>
              </a:extLst>
            </p:cNvPr>
            <p:cNvSpPr txBox="1"/>
            <p:nvPr/>
          </p:nvSpPr>
          <p:spPr>
            <a:xfrm>
              <a:off x="7339772" y="3675335"/>
              <a:ext cx="20131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1*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BF8DF9-065A-5AE8-A8BC-FEABEC088066}"/>
                </a:ext>
              </a:extLst>
            </p:cNvPr>
            <p:cNvSpPr/>
            <p:nvPr/>
          </p:nvSpPr>
          <p:spPr>
            <a:xfrm>
              <a:off x="6096000" y="3064423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x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ECA9E4-A9D7-FC9B-2379-3EC6078C2230}"/>
                </a:ext>
              </a:extLst>
            </p:cNvPr>
            <p:cNvGrpSpPr/>
            <p:nvPr/>
          </p:nvGrpSpPr>
          <p:grpSpPr>
            <a:xfrm>
              <a:off x="7936165" y="3064423"/>
              <a:ext cx="638503" cy="638503"/>
              <a:chOff x="1489777" y="4568618"/>
              <a:chExt cx="638503" cy="63850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FF4ABE2-9412-3657-A7EB-1BFFF68674D8}"/>
                  </a:ext>
                </a:extLst>
              </p:cNvPr>
              <p:cNvSpPr/>
              <p:nvPr/>
            </p:nvSpPr>
            <p:spPr>
              <a:xfrm>
                <a:off x="1489777" y="4568618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5162365-92A6-8AA6-6466-D584C66BD8C4}"/>
                      </a:ext>
                    </a:extLst>
                  </p:cNvPr>
                  <p:cNvSpPr txBox="1"/>
                  <p:nvPr/>
                </p:nvSpPr>
                <p:spPr>
                  <a:xfrm>
                    <a:off x="1552839" y="4626260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5162365-92A6-8AA6-6466-D584C66BD8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2839" y="4626260"/>
                    <a:ext cx="530117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83520DA-7E9B-65F9-B856-4E7E7B8E7470}"/>
                </a:ext>
              </a:extLst>
            </p:cNvPr>
            <p:cNvCxnSpPr>
              <a:cxnSpLocks/>
              <a:stCxn id="8" idx="6"/>
              <a:endCxn id="57" idx="2"/>
            </p:cNvCxnSpPr>
            <p:nvPr/>
          </p:nvCxnSpPr>
          <p:spPr>
            <a:xfrm>
              <a:off x="6734503" y="3383675"/>
              <a:ext cx="1201662" cy="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E5ADBD-43AF-61E9-9BA4-3F1346AA999D}"/>
                    </a:ext>
                  </a:extLst>
                </p:cNvPr>
                <p:cNvSpPr txBox="1"/>
                <p:nvPr/>
              </p:nvSpPr>
              <p:spPr>
                <a:xfrm>
                  <a:off x="6689179" y="2860455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E5ADBD-43AF-61E9-9BA4-3F1346AA9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9179" y="2860455"/>
                  <a:ext cx="53011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3953" r="-137209" b="-2142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1EA4AA0-4605-BC0E-27D4-D9582F4BFEEE}"/>
                    </a:ext>
                  </a:extLst>
                </p:cNvPr>
                <p:cNvSpPr txBox="1"/>
                <p:nvPr/>
              </p:nvSpPr>
              <p:spPr>
                <a:xfrm>
                  <a:off x="6150192" y="3122064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1EA4AA0-4605-BC0E-27D4-D9582F4BFE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192" y="3122064"/>
                  <a:ext cx="53011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7CD79F-9635-A5C8-4A6A-75C95F86F30E}"/>
                </a:ext>
              </a:extLst>
            </p:cNvPr>
            <p:cNvSpPr txBox="1"/>
            <p:nvPr/>
          </p:nvSpPr>
          <p:spPr>
            <a:xfrm>
              <a:off x="6165958" y="3669545"/>
              <a:ext cx="6385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0*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A729CC-FB5D-25EE-7189-71C69A846570}"/>
                </a:ext>
              </a:extLst>
            </p:cNvPr>
            <p:cNvSpPr/>
            <p:nvPr/>
          </p:nvSpPr>
          <p:spPr>
            <a:xfrm>
              <a:off x="9776330" y="3064423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3BB5E19-46C3-C9D3-5767-2998BC38498B}"/>
                    </a:ext>
                  </a:extLst>
                </p:cNvPr>
                <p:cNvSpPr txBox="1"/>
                <p:nvPr/>
              </p:nvSpPr>
              <p:spPr>
                <a:xfrm>
                  <a:off x="9839392" y="3122065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3BB5E19-46C3-C9D3-5767-2998BC384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9392" y="3122065"/>
                  <a:ext cx="530117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F4BF4EE-AD23-B04B-8817-BC695B3ADBB6}"/>
                </a:ext>
              </a:extLst>
            </p:cNvPr>
            <p:cNvCxnSpPr>
              <a:cxnSpLocks/>
            </p:cNvCxnSpPr>
            <p:nvPr/>
          </p:nvCxnSpPr>
          <p:spPr>
            <a:xfrm>
              <a:off x="8585640" y="3383675"/>
              <a:ext cx="1201662" cy="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1FF4565-27B1-C441-F4BB-51F66719A194}"/>
                    </a:ext>
                  </a:extLst>
                </p:cNvPr>
                <p:cNvSpPr txBox="1"/>
                <p:nvPr/>
              </p:nvSpPr>
              <p:spPr>
                <a:xfrm>
                  <a:off x="8648074" y="285798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1FF4565-27B1-C441-F4BB-51F66719A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074" y="2857989"/>
                  <a:ext cx="53011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6667" r="-126190" b="-2142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1A3631-4BAC-5047-5A39-27ACBDBC2082}"/>
                </a:ext>
              </a:extLst>
            </p:cNvPr>
            <p:cNvSpPr txBox="1"/>
            <p:nvPr/>
          </p:nvSpPr>
          <p:spPr>
            <a:xfrm>
              <a:off x="9063203" y="3669545"/>
              <a:ext cx="20131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1-valent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93B1E4-5F53-D8F1-65F4-F2AF6162C3AC}"/>
                </a:ext>
              </a:extLst>
            </p:cNvPr>
            <p:cNvGrpSpPr/>
            <p:nvPr/>
          </p:nvGrpSpPr>
          <p:grpSpPr>
            <a:xfrm>
              <a:off x="4255835" y="3061957"/>
              <a:ext cx="638503" cy="638503"/>
              <a:chOff x="3736065" y="3147003"/>
              <a:chExt cx="638503" cy="63850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51E942B-CA38-CD89-7D00-ECBB90B877E0}"/>
                  </a:ext>
                </a:extLst>
              </p:cNvPr>
              <p:cNvSpPr/>
              <p:nvPr/>
            </p:nvSpPr>
            <p:spPr>
              <a:xfrm>
                <a:off x="3736065" y="3147003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AE99CAC-144F-DED6-A100-AE94580F7E0B}"/>
                      </a:ext>
                    </a:extLst>
                  </p:cNvPr>
                  <p:cNvSpPr txBox="1"/>
                  <p:nvPr/>
                </p:nvSpPr>
                <p:spPr>
                  <a:xfrm>
                    <a:off x="3792716" y="3204644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AE99CAC-144F-DED6-A100-AE94580F7E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2716" y="3204644"/>
                    <a:ext cx="530117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977" r="-4651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39C4C8-544D-45A3-99B6-1EE4DE8C21DA}"/>
                </a:ext>
              </a:extLst>
            </p:cNvPr>
            <p:cNvGrpSpPr/>
            <p:nvPr/>
          </p:nvGrpSpPr>
          <p:grpSpPr>
            <a:xfrm>
              <a:off x="2418028" y="3061957"/>
              <a:ext cx="638503" cy="638503"/>
              <a:chOff x="3736065" y="3147003"/>
              <a:chExt cx="638503" cy="63850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78AF62-481C-D7E9-86E0-82EDC8750622}"/>
                  </a:ext>
                </a:extLst>
              </p:cNvPr>
              <p:cNvSpPr/>
              <p:nvPr/>
            </p:nvSpPr>
            <p:spPr>
              <a:xfrm>
                <a:off x="3736065" y="3147003"/>
                <a:ext cx="638503" cy="638503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0FE3F8F-0EF8-30D9-77A0-C8D5EA2664C0}"/>
                      </a:ext>
                    </a:extLst>
                  </p:cNvPr>
                  <p:cNvSpPr txBox="1"/>
                  <p:nvPr/>
                </p:nvSpPr>
                <p:spPr>
                  <a:xfrm>
                    <a:off x="3792716" y="3204644"/>
                    <a:ext cx="53011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CH" sz="28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0FE3F8F-0EF8-30D9-77A0-C8D5EA2664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2716" y="3204644"/>
                    <a:ext cx="530117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37C5034-493A-454F-0D92-8D929022C20D}"/>
                </a:ext>
              </a:extLst>
            </p:cNvPr>
            <p:cNvCxnSpPr>
              <a:cxnSpLocks/>
              <a:endCxn id="49" idx="6"/>
            </p:cNvCxnSpPr>
            <p:nvPr/>
          </p:nvCxnSpPr>
          <p:spPr>
            <a:xfrm flipH="1">
              <a:off x="4894338" y="3381208"/>
              <a:ext cx="1190875" cy="1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DD8734F-F4A0-EC6E-2175-1B5C89745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5879" y="3381207"/>
              <a:ext cx="1190875" cy="1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CCDDDCA-D799-DBAB-AE46-133945C554F0}"/>
                    </a:ext>
                  </a:extLst>
                </p:cNvPr>
                <p:cNvSpPr txBox="1"/>
                <p:nvPr/>
              </p:nvSpPr>
              <p:spPr>
                <a:xfrm>
                  <a:off x="4951194" y="285798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CCDDDCA-D799-DBAB-AE46-133945C55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194" y="2857989"/>
                  <a:ext cx="53011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11628" r="-120930" b="-2142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7E4F59-9AD1-F643-B8D9-F5D84C01DFE8}"/>
                    </a:ext>
                  </a:extLst>
                </p:cNvPr>
                <p:cNvSpPr txBox="1"/>
                <p:nvPr/>
              </p:nvSpPr>
              <p:spPr>
                <a:xfrm>
                  <a:off x="3072596" y="2857989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7E4F59-9AD1-F643-B8D9-F5D84C01D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596" y="2857989"/>
                  <a:ext cx="530117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13953" r="-137209" b="-2142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B86661-680B-6B1D-11CA-46F1B03B4CC9}"/>
                </a:ext>
              </a:extLst>
            </p:cNvPr>
            <p:cNvSpPr txBox="1"/>
            <p:nvPr/>
          </p:nvSpPr>
          <p:spPr>
            <a:xfrm>
              <a:off x="3671220" y="3669544"/>
              <a:ext cx="20131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0-valent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21BEB6-A135-3393-01D3-89DADBB21214}"/>
                </a:ext>
              </a:extLst>
            </p:cNvPr>
            <p:cNvSpPr txBox="1"/>
            <p:nvPr/>
          </p:nvSpPr>
          <p:spPr>
            <a:xfrm>
              <a:off x="1747674" y="3665630"/>
              <a:ext cx="20131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0-valent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B338CF-19FA-88DE-E6D7-ACE891734DA2}"/>
                  </a:ext>
                </a:extLst>
              </p:cNvPr>
              <p:cNvSpPr txBox="1"/>
              <p:nvPr/>
            </p:nvSpPr>
            <p:spPr>
              <a:xfrm>
                <a:off x="916520" y="5793304"/>
                <a:ext cx="1035896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𝒁</m:t>
                    </m:r>
                  </m:oMath>
                </a14:m>
                <a:r>
                  <a:rPr lang="en-US" sz="4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𝑽</m:t>
                    </m:r>
                  </m:oMath>
                </a14:m>
                <a:r>
                  <a:rPr lang="en-US" sz="4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are identical </a:t>
                </a:r>
                <a:r>
                  <a:rPr lang="en-US" sz="4800" b="1" i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except </a:t>
                </a:r>
                <a:r>
                  <a:rPr lang="en-US" sz="4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.</m:t>
                    </m:r>
                  </m:oMath>
                </a14:m>
                <a:endParaRPr lang="en-US" sz="4800" b="1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B338CF-19FA-88DE-E6D7-ACE891734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20" y="5793304"/>
                <a:ext cx="10358960" cy="830997"/>
              </a:xfrm>
              <a:prstGeom prst="rect">
                <a:avLst/>
              </a:prstGeom>
              <a:blipFill>
                <a:blip r:embed="rId13"/>
                <a:stretch>
                  <a:fillRect t="-18182" b="-3787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7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44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0403E-F188-D3FB-6392-E609457A2C3B}"/>
                  </a:ext>
                </a:extLst>
              </p:cNvPr>
              <p:cNvSpPr txBox="1"/>
              <p:nvPr/>
            </p:nvSpPr>
            <p:spPr>
              <a:xfrm>
                <a:off x="972600" y="1659768"/>
                <a:ext cx="1096189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We crash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immediately after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𝒁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(takes no steps after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𝒁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0403E-F188-D3FB-6392-E609457A2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0" y="1659768"/>
                <a:ext cx="10961897" cy="584775"/>
              </a:xfrm>
              <a:prstGeom prst="rect">
                <a:avLst/>
              </a:prstGeom>
              <a:blipFill>
                <a:blip r:embed="rId3"/>
                <a:stretch>
                  <a:fillRect l="-1389" t="-14894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25FF52-4620-3AA9-F9D3-AEFF0B389F32}"/>
              </a:ext>
            </a:extLst>
          </p:cNvPr>
          <p:cNvSpPr txBox="1"/>
          <p:nvPr/>
        </p:nvSpPr>
        <p:spPr>
          <a:xfrm>
            <a:off x="1714476" y="4045728"/>
            <a:ext cx="2013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1*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78ACB8-60A1-C513-D3A9-D73E0EB7D310}"/>
              </a:ext>
            </a:extLst>
          </p:cNvPr>
          <p:cNvSpPr/>
          <p:nvPr/>
        </p:nvSpPr>
        <p:spPr>
          <a:xfrm>
            <a:off x="470704" y="3434816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x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7C740F-ABE8-5E03-A95D-F8EB8C62036A}"/>
              </a:ext>
            </a:extLst>
          </p:cNvPr>
          <p:cNvGrpSpPr/>
          <p:nvPr/>
        </p:nvGrpSpPr>
        <p:grpSpPr>
          <a:xfrm>
            <a:off x="2310869" y="3434816"/>
            <a:ext cx="638503" cy="638503"/>
            <a:chOff x="1489777" y="4568618"/>
            <a:chExt cx="638503" cy="63850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A4063C-63BF-A4DB-4E45-D96B82E9EBB8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D778A0-A59F-F282-06A4-B6EAF60039FE}"/>
                    </a:ext>
                  </a:extLst>
                </p:cNvPr>
                <p:cNvSpPr txBox="1"/>
                <p:nvPr/>
              </p:nvSpPr>
              <p:spPr>
                <a:xfrm>
                  <a:off x="1552839" y="4626260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5162365-92A6-8AA6-6466-D584C66BD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839" y="4626260"/>
                  <a:ext cx="530117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18532F-EE92-9473-6026-5C65B42C0D21}"/>
              </a:ext>
            </a:extLst>
          </p:cNvPr>
          <p:cNvCxnSpPr>
            <a:cxnSpLocks/>
            <a:stCxn id="18" idx="6"/>
            <a:endCxn id="20" idx="2"/>
          </p:cNvCxnSpPr>
          <p:nvPr/>
        </p:nvCxnSpPr>
        <p:spPr>
          <a:xfrm>
            <a:off x="1109207" y="3754068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9A0958-5FA0-CAEF-28A6-6CE43A99D9C2}"/>
                  </a:ext>
                </a:extLst>
              </p:cNvPr>
              <p:cNvSpPr txBox="1"/>
              <p:nvPr/>
            </p:nvSpPr>
            <p:spPr>
              <a:xfrm>
                <a:off x="1063883" y="3230848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9A0958-5FA0-CAEF-28A6-6CE43A99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3" y="3230848"/>
                <a:ext cx="530117" cy="523220"/>
              </a:xfrm>
              <a:prstGeom prst="rect">
                <a:avLst/>
              </a:prstGeom>
              <a:blipFill>
                <a:blip r:embed="rId5"/>
                <a:stretch>
                  <a:fillRect l="-16667" r="-140476" b="-214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AC24F4-1014-540A-5A4B-C988A3437B86}"/>
                  </a:ext>
                </a:extLst>
              </p:cNvPr>
              <p:cNvSpPr txBox="1"/>
              <p:nvPr/>
            </p:nvSpPr>
            <p:spPr>
              <a:xfrm>
                <a:off x="524896" y="3492457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AC24F4-1014-540A-5A4B-C988A3437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96" y="3492457"/>
                <a:ext cx="5301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473C9B8-E51C-683D-E524-BAE7D095DF30}"/>
              </a:ext>
            </a:extLst>
          </p:cNvPr>
          <p:cNvSpPr txBox="1"/>
          <p:nvPr/>
        </p:nvSpPr>
        <p:spPr>
          <a:xfrm>
            <a:off x="540662" y="4039938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C57511-95DE-C0F0-C144-1064722EA4F6}"/>
              </a:ext>
            </a:extLst>
          </p:cNvPr>
          <p:cNvSpPr/>
          <p:nvPr/>
        </p:nvSpPr>
        <p:spPr>
          <a:xfrm>
            <a:off x="4151034" y="3434816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F8982-D760-1ADB-EE18-A418C8028CE5}"/>
                  </a:ext>
                </a:extLst>
              </p:cNvPr>
              <p:cNvSpPr txBox="1"/>
              <p:nvPr/>
            </p:nvSpPr>
            <p:spPr>
              <a:xfrm>
                <a:off x="4214096" y="3492458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F8982-D760-1ADB-EE18-A418C8028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096" y="3492458"/>
                <a:ext cx="5301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E1E8CB-B375-0639-1071-99C8AE5E4296}"/>
              </a:ext>
            </a:extLst>
          </p:cNvPr>
          <p:cNvCxnSpPr>
            <a:cxnSpLocks/>
          </p:cNvCxnSpPr>
          <p:nvPr/>
        </p:nvCxnSpPr>
        <p:spPr>
          <a:xfrm>
            <a:off x="2960344" y="3754068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F759F7-FF6A-F31D-7B1B-D53BD757695C}"/>
                  </a:ext>
                </a:extLst>
              </p:cNvPr>
              <p:cNvSpPr txBox="1"/>
              <p:nvPr/>
            </p:nvSpPr>
            <p:spPr>
              <a:xfrm>
                <a:off x="3022778" y="3228382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F759F7-FF6A-F31D-7B1B-D53BD7576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778" y="3228382"/>
                <a:ext cx="530117" cy="523220"/>
              </a:xfrm>
              <a:prstGeom prst="rect">
                <a:avLst/>
              </a:prstGeom>
              <a:blipFill>
                <a:blip r:embed="rId8"/>
                <a:stretch>
                  <a:fillRect l="-16667" r="-126190" b="-190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46097CA-EA9B-6EA5-C641-1ECBB5942569}"/>
              </a:ext>
            </a:extLst>
          </p:cNvPr>
          <p:cNvSpPr txBox="1"/>
          <p:nvPr/>
        </p:nvSpPr>
        <p:spPr>
          <a:xfrm>
            <a:off x="3437907" y="4039938"/>
            <a:ext cx="2013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1-valent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5372C4-BE45-A827-1279-71AD0BD94CD2}"/>
              </a:ext>
            </a:extLst>
          </p:cNvPr>
          <p:cNvSpPr/>
          <p:nvPr/>
        </p:nvSpPr>
        <p:spPr>
          <a:xfrm>
            <a:off x="5991199" y="3434816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3D2CA8-0CDF-C737-D70B-A3BE05CD486E}"/>
              </a:ext>
            </a:extLst>
          </p:cNvPr>
          <p:cNvCxnSpPr>
            <a:cxnSpLocks/>
          </p:cNvCxnSpPr>
          <p:nvPr/>
        </p:nvCxnSpPr>
        <p:spPr>
          <a:xfrm>
            <a:off x="4789537" y="3745824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9237F4D-647D-14B5-C5E9-D75A82DA6B2D}"/>
                  </a:ext>
                </a:extLst>
              </p:cNvPr>
              <p:cNvSpPr txBox="1"/>
              <p:nvPr/>
            </p:nvSpPr>
            <p:spPr>
              <a:xfrm>
                <a:off x="972600" y="2173182"/>
                <a:ext cx="752128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We never deliver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’s pending messages.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9237F4D-647D-14B5-C5E9-D75A82DA6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0" y="2173182"/>
                <a:ext cx="7521288" cy="584775"/>
              </a:xfrm>
              <a:prstGeom prst="rect">
                <a:avLst/>
              </a:prstGeom>
              <a:blipFill>
                <a:blip r:embed="rId10"/>
                <a:stretch>
                  <a:fillRect l="-2024" t="-12766" r="-337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9CE40A0-DBBB-7109-8809-242ED849E82A}"/>
              </a:ext>
            </a:extLst>
          </p:cNvPr>
          <p:cNvCxnSpPr>
            <a:cxnSpLocks/>
          </p:cNvCxnSpPr>
          <p:nvPr/>
        </p:nvCxnSpPr>
        <p:spPr>
          <a:xfrm>
            <a:off x="6631840" y="3745824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2C9C05F-6FE6-955E-207E-390E92C141EE}"/>
              </a:ext>
            </a:extLst>
          </p:cNvPr>
          <p:cNvSpPr/>
          <p:nvPr/>
        </p:nvSpPr>
        <p:spPr>
          <a:xfrm>
            <a:off x="7831364" y="3434816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94D151-7B92-0E47-6802-EDA5E145F86D}"/>
              </a:ext>
            </a:extLst>
          </p:cNvPr>
          <p:cNvSpPr/>
          <p:nvPr/>
        </p:nvSpPr>
        <p:spPr>
          <a:xfrm>
            <a:off x="11184188" y="3434816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D62005F-EBA5-EBB9-AD04-BBD4DA0563EB}"/>
              </a:ext>
            </a:extLst>
          </p:cNvPr>
          <p:cNvCxnSpPr>
            <a:cxnSpLocks/>
          </p:cNvCxnSpPr>
          <p:nvPr/>
        </p:nvCxnSpPr>
        <p:spPr>
          <a:xfrm>
            <a:off x="9982526" y="3754067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EFBACB9-B4CF-B876-754A-523E00E435FD}"/>
              </a:ext>
            </a:extLst>
          </p:cNvPr>
          <p:cNvSpPr txBox="1"/>
          <p:nvPr/>
        </p:nvSpPr>
        <p:spPr>
          <a:xfrm>
            <a:off x="8762356" y="3211714"/>
            <a:ext cx="987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710D42-989B-A0A2-FC12-5602A810DFE0}"/>
              </a:ext>
            </a:extLst>
          </p:cNvPr>
          <p:cNvSpPr txBox="1"/>
          <p:nvPr/>
        </p:nvSpPr>
        <p:spPr>
          <a:xfrm>
            <a:off x="10255704" y="3879787"/>
            <a:ext cx="22520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all-one</a:t>
            </a:r>
            <a:b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544FE9-1FFC-2987-3E12-0D7ED5F821F8}"/>
                  </a:ext>
                </a:extLst>
              </p:cNvPr>
              <p:cNvSpPr txBox="1"/>
              <p:nvPr/>
            </p:nvSpPr>
            <p:spPr>
              <a:xfrm>
                <a:off x="916520" y="5303448"/>
                <a:ext cx="1035896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ea typeface="Lato" panose="020F0502020204030203" pitchFamily="34" charset="0"/>
                    <a:cs typeface="Lato" panose="020F0502020204030203" pitchFamily="34" charset="0"/>
                  </a:rPr>
                  <a:t>We can apply the same continuation from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𝒁</m:t>
                    </m:r>
                  </m:oMath>
                </a14:m>
                <a:r>
                  <a:rPr lang="en-US" sz="4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𝑽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.</m:t>
                    </m:r>
                  </m:oMath>
                </a14:m>
                <a:endParaRPr lang="en-US" sz="4800" b="1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544FE9-1FFC-2987-3E12-0D7ED5F82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20" y="5303448"/>
                <a:ext cx="10358960" cy="1569660"/>
              </a:xfrm>
              <a:prstGeom prst="rect">
                <a:avLst/>
              </a:prstGeom>
              <a:blipFill>
                <a:blip r:embed="rId11"/>
                <a:stretch>
                  <a:fillRect t="-8871" b="-2016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9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4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1: Proof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5FF52-4620-3AA9-F9D3-AEFF0B389F32}"/>
              </a:ext>
            </a:extLst>
          </p:cNvPr>
          <p:cNvSpPr txBox="1"/>
          <p:nvPr/>
        </p:nvSpPr>
        <p:spPr>
          <a:xfrm>
            <a:off x="1714476" y="4045728"/>
            <a:ext cx="2013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0-valent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78ACB8-60A1-C513-D3A9-D73E0EB7D310}"/>
              </a:ext>
            </a:extLst>
          </p:cNvPr>
          <p:cNvSpPr/>
          <p:nvPr/>
        </p:nvSpPr>
        <p:spPr>
          <a:xfrm>
            <a:off x="470704" y="3434816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x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7C740F-ABE8-5E03-A95D-F8EB8C62036A}"/>
              </a:ext>
            </a:extLst>
          </p:cNvPr>
          <p:cNvGrpSpPr/>
          <p:nvPr/>
        </p:nvGrpSpPr>
        <p:grpSpPr>
          <a:xfrm>
            <a:off x="2310869" y="3434816"/>
            <a:ext cx="638503" cy="638503"/>
            <a:chOff x="1489777" y="4568618"/>
            <a:chExt cx="638503" cy="63850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A4063C-63BF-A4DB-4E45-D96B82E9EBB8}"/>
                </a:ext>
              </a:extLst>
            </p:cNvPr>
            <p:cNvSpPr/>
            <p:nvPr/>
          </p:nvSpPr>
          <p:spPr>
            <a:xfrm>
              <a:off x="1489777" y="4568618"/>
              <a:ext cx="638503" cy="63850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D778A0-A59F-F282-06A4-B6EAF60039FE}"/>
                    </a:ext>
                  </a:extLst>
                </p:cNvPr>
                <p:cNvSpPr txBox="1"/>
                <p:nvPr/>
              </p:nvSpPr>
              <p:spPr>
                <a:xfrm>
                  <a:off x="1552839" y="4626260"/>
                  <a:ext cx="530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CH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D778A0-A59F-F282-06A4-B6EAF6003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839" y="4626260"/>
                  <a:ext cx="53011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4651" r="-465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18532F-EE92-9473-6026-5C65B42C0D21}"/>
              </a:ext>
            </a:extLst>
          </p:cNvPr>
          <p:cNvCxnSpPr>
            <a:cxnSpLocks/>
            <a:stCxn id="18" idx="6"/>
            <a:endCxn id="20" idx="2"/>
          </p:cNvCxnSpPr>
          <p:nvPr/>
        </p:nvCxnSpPr>
        <p:spPr>
          <a:xfrm>
            <a:off x="1109207" y="3754068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9A0958-5FA0-CAEF-28A6-6CE43A99D9C2}"/>
                  </a:ext>
                </a:extLst>
              </p:cNvPr>
              <p:cNvSpPr txBox="1"/>
              <p:nvPr/>
            </p:nvSpPr>
            <p:spPr>
              <a:xfrm>
                <a:off x="1063883" y="3230848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9A0958-5FA0-CAEF-28A6-6CE43A99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3" y="3230848"/>
                <a:ext cx="530117" cy="523220"/>
              </a:xfrm>
              <a:prstGeom prst="rect">
                <a:avLst/>
              </a:prstGeom>
              <a:blipFill>
                <a:blip r:embed="rId5"/>
                <a:stretch>
                  <a:fillRect l="-16667" r="-123810" b="-214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AC24F4-1014-540A-5A4B-C988A3437B86}"/>
                  </a:ext>
                </a:extLst>
              </p:cNvPr>
              <p:cNvSpPr txBox="1"/>
              <p:nvPr/>
            </p:nvSpPr>
            <p:spPr>
              <a:xfrm>
                <a:off x="524896" y="3492457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AC24F4-1014-540A-5A4B-C988A3437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96" y="3492457"/>
                <a:ext cx="5301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473C9B8-E51C-683D-E524-BAE7D095DF30}"/>
              </a:ext>
            </a:extLst>
          </p:cNvPr>
          <p:cNvSpPr txBox="1"/>
          <p:nvPr/>
        </p:nvSpPr>
        <p:spPr>
          <a:xfrm>
            <a:off x="540662" y="4039938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0*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C57511-95DE-C0F0-C144-1064722EA4F6}"/>
              </a:ext>
            </a:extLst>
          </p:cNvPr>
          <p:cNvSpPr/>
          <p:nvPr/>
        </p:nvSpPr>
        <p:spPr>
          <a:xfrm>
            <a:off x="4151034" y="3434816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F8982-D760-1ADB-EE18-A418C8028CE5}"/>
                  </a:ext>
                </a:extLst>
              </p:cNvPr>
              <p:cNvSpPr txBox="1"/>
              <p:nvPr/>
            </p:nvSpPr>
            <p:spPr>
              <a:xfrm>
                <a:off x="4214096" y="3492458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F8982-D760-1ADB-EE18-A418C8028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096" y="3492458"/>
                <a:ext cx="5301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E1E8CB-B375-0639-1071-99C8AE5E4296}"/>
              </a:ext>
            </a:extLst>
          </p:cNvPr>
          <p:cNvCxnSpPr>
            <a:cxnSpLocks/>
          </p:cNvCxnSpPr>
          <p:nvPr/>
        </p:nvCxnSpPr>
        <p:spPr>
          <a:xfrm>
            <a:off x="2960344" y="3754068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F759F7-FF6A-F31D-7B1B-D53BD757695C}"/>
                  </a:ext>
                </a:extLst>
              </p:cNvPr>
              <p:cNvSpPr txBox="1"/>
              <p:nvPr/>
            </p:nvSpPr>
            <p:spPr>
              <a:xfrm>
                <a:off x="3022778" y="3228382"/>
                <a:ext cx="530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CH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F759F7-FF6A-F31D-7B1B-D53BD7576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778" y="3228382"/>
                <a:ext cx="530117" cy="523220"/>
              </a:xfrm>
              <a:prstGeom prst="rect">
                <a:avLst/>
              </a:prstGeom>
              <a:blipFill>
                <a:blip r:embed="rId8"/>
                <a:stretch>
                  <a:fillRect l="-16667" r="-140476" b="-190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46097CA-EA9B-6EA5-C641-1ECBB5942569}"/>
              </a:ext>
            </a:extLst>
          </p:cNvPr>
          <p:cNvSpPr txBox="1"/>
          <p:nvPr/>
        </p:nvSpPr>
        <p:spPr>
          <a:xfrm>
            <a:off x="3437907" y="4039938"/>
            <a:ext cx="2013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0-valent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5372C4-BE45-A827-1279-71AD0BD94CD2}"/>
              </a:ext>
            </a:extLst>
          </p:cNvPr>
          <p:cNvSpPr/>
          <p:nvPr/>
        </p:nvSpPr>
        <p:spPr>
          <a:xfrm>
            <a:off x="5991199" y="3434816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3D2CA8-0CDF-C737-D70B-A3BE05CD486E}"/>
              </a:ext>
            </a:extLst>
          </p:cNvPr>
          <p:cNvCxnSpPr>
            <a:cxnSpLocks/>
          </p:cNvCxnSpPr>
          <p:nvPr/>
        </p:nvCxnSpPr>
        <p:spPr>
          <a:xfrm>
            <a:off x="4789537" y="3745824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9237F4D-647D-14B5-C5E9-D75A82DA6B2D}"/>
                  </a:ext>
                </a:extLst>
              </p:cNvPr>
              <p:cNvSpPr txBox="1"/>
              <p:nvPr/>
            </p:nvSpPr>
            <p:spPr>
              <a:xfrm>
                <a:off x="972600" y="2173182"/>
                <a:ext cx="752128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We never deliver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’s pending messages.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9237F4D-647D-14B5-C5E9-D75A82DA6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0" y="2173182"/>
                <a:ext cx="7521288" cy="584775"/>
              </a:xfrm>
              <a:prstGeom prst="rect">
                <a:avLst/>
              </a:prstGeom>
              <a:blipFill>
                <a:blip r:embed="rId10"/>
                <a:stretch>
                  <a:fillRect l="-2024" t="-12766" r="-337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9CE40A0-DBBB-7109-8809-242ED849E82A}"/>
              </a:ext>
            </a:extLst>
          </p:cNvPr>
          <p:cNvCxnSpPr>
            <a:cxnSpLocks/>
          </p:cNvCxnSpPr>
          <p:nvPr/>
        </p:nvCxnSpPr>
        <p:spPr>
          <a:xfrm>
            <a:off x="6631840" y="3745824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2C9C05F-6FE6-955E-207E-390E92C141EE}"/>
              </a:ext>
            </a:extLst>
          </p:cNvPr>
          <p:cNvSpPr/>
          <p:nvPr/>
        </p:nvSpPr>
        <p:spPr>
          <a:xfrm>
            <a:off x="7831364" y="3434816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94D151-7B92-0E47-6802-EDA5E145F86D}"/>
              </a:ext>
            </a:extLst>
          </p:cNvPr>
          <p:cNvSpPr/>
          <p:nvPr/>
        </p:nvSpPr>
        <p:spPr>
          <a:xfrm>
            <a:off x="11184188" y="3434816"/>
            <a:ext cx="638503" cy="63850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D62005F-EBA5-EBB9-AD04-BBD4DA0563EB}"/>
              </a:ext>
            </a:extLst>
          </p:cNvPr>
          <p:cNvCxnSpPr>
            <a:cxnSpLocks/>
          </p:cNvCxnSpPr>
          <p:nvPr/>
        </p:nvCxnSpPr>
        <p:spPr>
          <a:xfrm>
            <a:off x="9982526" y="3754067"/>
            <a:ext cx="1201662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EFBACB9-B4CF-B876-754A-523E00E435FD}"/>
              </a:ext>
            </a:extLst>
          </p:cNvPr>
          <p:cNvSpPr txBox="1"/>
          <p:nvPr/>
        </p:nvSpPr>
        <p:spPr>
          <a:xfrm>
            <a:off x="8762356" y="3211714"/>
            <a:ext cx="987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710D42-989B-A0A2-FC12-5602A810DFE0}"/>
              </a:ext>
            </a:extLst>
          </p:cNvPr>
          <p:cNvSpPr txBox="1"/>
          <p:nvPr/>
        </p:nvSpPr>
        <p:spPr>
          <a:xfrm>
            <a:off x="10255704" y="3879787"/>
            <a:ext cx="22520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all-one</a:t>
            </a:r>
            <a:b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544FE9-1FFC-2987-3E12-0D7ED5F821F8}"/>
                  </a:ext>
                </a:extLst>
              </p:cNvPr>
              <p:cNvSpPr txBox="1"/>
              <p:nvPr/>
            </p:nvSpPr>
            <p:spPr>
              <a:xfrm>
                <a:off x="916520" y="5303448"/>
                <a:ext cx="1035896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ea typeface="Lato" panose="020F0502020204030203" pitchFamily="34" charset="0"/>
                    <a:cs typeface="Lato" panose="020F0502020204030203" pitchFamily="34" charset="0"/>
                  </a:rPr>
                  <a:t>We can apply the same continuation from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𝒁</m:t>
                    </m:r>
                  </m:oMath>
                </a14:m>
                <a:r>
                  <a:rPr lang="en-US" sz="4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𝑽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.</m:t>
                    </m:r>
                  </m:oMath>
                </a14:m>
                <a:endParaRPr lang="en-US" sz="4800" b="1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544FE9-1FFC-2987-3E12-0D7ED5F82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20" y="5303448"/>
                <a:ext cx="10358960" cy="1569660"/>
              </a:xfrm>
              <a:prstGeom prst="rect">
                <a:avLst/>
              </a:prstGeom>
              <a:blipFill>
                <a:blip r:embed="rId11"/>
                <a:stretch>
                  <a:fillRect t="-8871" b="-2016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AF03C60-849D-1F5D-B0B3-5C18E894423C}"/>
              </a:ext>
            </a:extLst>
          </p:cNvPr>
          <p:cNvGrpSpPr/>
          <p:nvPr/>
        </p:nvGrpSpPr>
        <p:grpSpPr>
          <a:xfrm>
            <a:off x="39741" y="3218813"/>
            <a:ext cx="11894756" cy="1307274"/>
            <a:chOff x="482882" y="3130594"/>
            <a:chExt cx="11894756" cy="13072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F30C646-DC76-6927-3CE5-9A4AC35F8C3B}"/>
                </a:ext>
              </a:extLst>
            </p:cNvPr>
            <p:cNvSpPr/>
            <p:nvPr/>
          </p:nvSpPr>
          <p:spPr>
            <a:xfrm>
              <a:off x="782831" y="3130594"/>
              <a:ext cx="11594807" cy="1307274"/>
            </a:xfrm>
            <a:prstGeom prst="roundRect">
              <a:avLst/>
            </a:prstGeom>
            <a:solidFill>
              <a:srgbClr val="FF0000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Placeholder 2">
                  <a:extLst>
                    <a:ext uri="{FF2B5EF4-FFF2-40B4-BE49-F238E27FC236}">
                      <a16:creationId xmlns:a16="http://schemas.microsoft.com/office/drawing/2014/main" id="{463F3DF1-43DE-3239-2D41-38135205332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2882" y="3191453"/>
                  <a:ext cx="11773690" cy="7990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111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300"/>
                    <a:buFont typeface="Lato"/>
                    <a:buChar char="●"/>
                    <a:defRPr sz="13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1pPr>
                  <a:lvl2pPr marL="914400" marR="0" lvl="1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○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2pPr>
                  <a:lvl3pPr marL="1371600" marR="0" lvl="2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■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3pPr>
                  <a:lvl4pPr marL="1828800" marR="0" lvl="3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●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4pPr>
                  <a:lvl5pPr marL="2286000" marR="0" lvl="4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○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5pPr>
                  <a:lvl6pPr marL="2743200" marR="0" lvl="5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■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6pPr>
                  <a:lvl7pPr marL="3200400" marR="0" lvl="6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●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7pPr>
                  <a:lvl8pPr marL="3657600" marR="0" lvl="7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100"/>
                    <a:buFont typeface="Lato"/>
                    <a:buChar char="○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8pPr>
                  <a:lvl9pPr marL="4114800" marR="0" lvl="8" indent="-29845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chemeClr val="accent1"/>
                    </a:buClr>
                    <a:buSzPts val="1100"/>
                    <a:buFont typeface="Lato"/>
                    <a:buChar char="■"/>
                    <a:defRPr sz="1100" b="0" i="0" u="none" strike="noStrike" cap="none">
                      <a:solidFill>
                        <a:schemeClr val="accent1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9pPr>
                </a:lstStyle>
                <a:p>
                  <a:pPr marL="194310" indent="0" algn="ctr">
                    <a:lnSpc>
                      <a:spcPct val="114999"/>
                    </a:lnSpc>
                    <a:buNone/>
                  </a:pPr>
                  <a:r>
                    <a:rPr lang="en-US" sz="5400" b="1" dirty="0">
                      <a:solidFill>
                        <a:schemeClr val="bg1"/>
                      </a:solidFill>
                    </a:rPr>
                    <a:t>Contradiction: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r>
                    <a:rPr lang="fr-FR" sz="54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fr-FR" sz="5400" b="1" dirty="0" err="1">
                      <a:solidFill>
                        <a:schemeClr val="bg1"/>
                      </a:solidFill>
                    </a:rPr>
                    <a:t>is</a:t>
                  </a:r>
                  <a:r>
                    <a:rPr lang="fr-FR" sz="5400" b="1" dirty="0">
                      <a:solidFill>
                        <a:schemeClr val="bg1"/>
                      </a:solidFill>
                    </a:rPr>
                    <a:t> 0-valent!</a:t>
                  </a:r>
                </a:p>
              </p:txBody>
            </p:sp>
          </mc:Choice>
          <mc:Fallback xmlns="">
            <p:sp>
              <p:nvSpPr>
                <p:cNvPr id="7" name="Text Placeholder 2">
                  <a:extLst>
                    <a:ext uri="{FF2B5EF4-FFF2-40B4-BE49-F238E27FC236}">
                      <a16:creationId xmlns:a16="http://schemas.microsoft.com/office/drawing/2014/main" id="{463F3DF1-43DE-3239-2D41-381352053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2" y="3191453"/>
                  <a:ext cx="11773690" cy="799007"/>
                </a:xfrm>
                <a:prstGeom prst="rect">
                  <a:avLst/>
                </a:prstGeom>
                <a:blipFill>
                  <a:blip r:embed="rId12"/>
                  <a:stretch>
                    <a:fillRect t="-6250" b="-718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8B3ADE-388F-30DE-C7FF-917605FCF702}"/>
                  </a:ext>
                </a:extLst>
              </p:cNvPr>
              <p:cNvSpPr txBox="1"/>
              <p:nvPr/>
            </p:nvSpPr>
            <p:spPr>
              <a:xfrm>
                <a:off x="972600" y="1659768"/>
                <a:ext cx="1096189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We crash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immediately after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𝒁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(takes no steps after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𝒁</m:t>
                    </m:r>
                  </m:oMath>
                </a14:m>
                <a:r>
                  <a:rPr lang="en-US" sz="3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8B3ADE-388F-30DE-C7FF-917605FC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0" y="1659768"/>
                <a:ext cx="10961897" cy="584775"/>
              </a:xfrm>
              <a:prstGeom prst="rect">
                <a:avLst/>
              </a:prstGeom>
              <a:blipFill>
                <a:blip r:embed="rId13"/>
                <a:stretch>
                  <a:fillRect l="-1389" t="-14894" b="-319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2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1111824" cy="108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i="1" dirty="0"/>
              <a:t>Lemma 1 + Lemma 2</a:t>
            </a: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158F5-947F-2B48-948E-79A070326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4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Lemma 1 + Lemma 2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47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texte 3">
                <a:extLst>
                  <a:ext uri="{FF2B5EF4-FFF2-40B4-BE49-F238E27FC236}">
                    <a16:creationId xmlns:a16="http://schemas.microsoft.com/office/drawing/2014/main" id="{575394ED-62BF-6EEF-AE1E-A924CEA439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600" y="2475792"/>
                <a:ext cx="10788644" cy="1783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609585" marR="0" lvl="0" indent="-414856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1219170" marR="0" lvl="1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828754" marR="0" lvl="2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2438339" marR="0" lvl="3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3047924" marR="0" lvl="4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3657509" marR="0" lvl="5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4267093" marR="0" lvl="6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4876678" marR="0" lvl="7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5486263" marR="0" lvl="8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708660" indent="-514350">
                  <a:buFont typeface="+mj-lt"/>
                  <a:buAutoNum type="arabicPeriod"/>
                </a:pPr>
                <a:r>
                  <a:rPr lang="en-US" sz="2800" kern="0" dirty="0"/>
                  <a:t>Start with bivalent initial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kern="0" dirty="0"/>
                  <a:t> (by Lemma 1)</a:t>
                </a:r>
                <a:endParaRPr lang="fr-FR" sz="2800" kern="0" dirty="0"/>
              </a:p>
              <a:p>
                <a:pPr marL="708660" indent="-514350">
                  <a:buFont typeface="+mj-lt"/>
                  <a:buAutoNum type="arabicPeriod"/>
                </a:pPr>
                <a:r>
                  <a:rPr lang="fr-FR" sz="2800" kern="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=0,1,2,…:</m:t>
                    </m:r>
                  </m:oMath>
                </a14:m>
                <a:endParaRPr lang="en-US" sz="2800" b="0" kern="0" dirty="0"/>
              </a:p>
              <a:p>
                <a:pPr marL="1318245" lvl="1" indent="-514350">
                  <a:buFont typeface="+mj-lt"/>
                  <a:buAutoNum type="arabicPeriod"/>
                </a:pPr>
                <a:r>
                  <a:rPr lang="fr-FR" sz="2600" kern="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600" kern="0" dirty="0"/>
                  <a:t> </a:t>
                </a:r>
                <a:r>
                  <a:rPr lang="fr-FR" sz="2600" kern="0" dirty="0" err="1"/>
                  <a:t>be</a:t>
                </a:r>
                <a:r>
                  <a:rPr lang="fr-FR" sz="2600" kern="0" dirty="0"/>
                  <a:t> the </a:t>
                </a:r>
                <a:r>
                  <a:rPr lang="fr-FR" sz="2600" kern="0" dirty="0" err="1"/>
                  <a:t>oldest</a:t>
                </a:r>
                <a:r>
                  <a:rPr lang="fr-FR" sz="2600" kern="0" dirty="0"/>
                  <a:t> message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kern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600" kern="0" dirty="0"/>
                  <a:t>’s message pool</a:t>
                </a:r>
              </a:p>
              <a:p>
                <a:pPr marL="1318245" lvl="1" indent="-514350">
                  <a:buFont typeface="+mj-lt"/>
                  <a:buAutoNum type="arabicPeriod"/>
                </a:pPr>
                <a:r>
                  <a:rPr lang="fr-FR" sz="2600" kern="0" dirty="0" err="1"/>
                  <a:t>Define</a:t>
                </a:r>
                <a:r>
                  <a:rPr lang="fr-FR" sz="2600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kern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kern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sz="2600" kern="0" dirty="0"/>
                  <a:t> as the bivalent configuration </a:t>
                </a:r>
                <a:r>
                  <a:rPr lang="fr-FR" sz="2600" kern="0" dirty="0" err="1"/>
                  <a:t>promised</a:t>
                </a:r>
                <a:r>
                  <a:rPr lang="fr-FR" sz="2600" kern="0" dirty="0"/>
                  <a:t> by </a:t>
                </a:r>
                <a:r>
                  <a:rPr lang="fr-FR" sz="2600" kern="0" dirty="0" err="1"/>
                  <a:t>Lemma</a:t>
                </a:r>
                <a:r>
                  <a:rPr lang="fr-FR" sz="2600" kern="0" dirty="0"/>
                  <a:t> 2 </a:t>
                </a:r>
              </a:p>
            </p:txBody>
          </p:sp>
        </mc:Choice>
        <mc:Fallback xmlns="">
          <p:sp>
            <p:nvSpPr>
              <p:cNvPr id="6" name="Espace réservé du texte 3">
                <a:extLst>
                  <a:ext uri="{FF2B5EF4-FFF2-40B4-BE49-F238E27FC236}">
                    <a16:creationId xmlns:a16="http://schemas.microsoft.com/office/drawing/2014/main" id="{575394ED-62BF-6EEF-AE1E-A924CEA4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0" y="2475792"/>
                <a:ext cx="10788644" cy="1783525"/>
              </a:xfrm>
              <a:prstGeom prst="rect">
                <a:avLst/>
              </a:prstGeom>
              <a:blipFill>
                <a:blip r:embed="rId3"/>
                <a:stretch>
                  <a:fillRect r="-588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1111824" cy="108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i="1" dirty="0"/>
              <a:t>Takeaway</a:t>
            </a: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158F5-947F-2B48-948E-79A070326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48</a:t>
            </a:fld>
            <a:endParaRPr lang="en"/>
          </a:p>
        </p:txBody>
      </p:sp>
      <p:sp>
        <p:nvSpPr>
          <p:cNvPr id="4" name="Google Shape;855;p65">
            <a:extLst>
              <a:ext uri="{FF2B5EF4-FFF2-40B4-BE49-F238E27FC236}">
                <a16:creationId xmlns:a16="http://schemas.microsoft.com/office/drawing/2014/main" id="{9798B0F0-931B-6FC0-341B-B63573F89F76}"/>
              </a:ext>
            </a:extLst>
          </p:cNvPr>
          <p:cNvSpPr txBox="1">
            <a:spLocks/>
          </p:cNvSpPr>
          <p:nvPr/>
        </p:nvSpPr>
        <p:spPr>
          <a:xfrm>
            <a:off x="972600" y="3605062"/>
            <a:ext cx="11219400" cy="65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733" i="1" dirty="0"/>
              <a:t>FLP impossibility result proves impossibility of asynchronous consensus even if only 1 process can crash. The proof shows existence of an infinite non-terminating execution.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5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Interface of Consensus</a:t>
            </a:r>
            <a:endParaRPr lang="fr-F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764C22-967F-17DE-7DDC-9A1F99AE65D1}"/>
              </a:ext>
            </a:extLst>
          </p:cNvPr>
          <p:cNvGrpSpPr/>
          <p:nvPr/>
        </p:nvGrpSpPr>
        <p:grpSpPr>
          <a:xfrm>
            <a:off x="1810264" y="2439603"/>
            <a:ext cx="4360352" cy="3236115"/>
            <a:chOff x="-174812" y="1553035"/>
            <a:chExt cx="4572000" cy="3393193"/>
          </a:xfrm>
        </p:grpSpPr>
        <p:pic>
          <p:nvPicPr>
            <p:cNvPr id="24" name="Graphic 23" descr="Megaphone">
              <a:extLst>
                <a:ext uri="{FF2B5EF4-FFF2-40B4-BE49-F238E27FC236}">
                  <a16:creationId xmlns:a16="http://schemas.microsoft.com/office/drawing/2014/main" id="{B3FAA7F1-6656-4BD2-BE5F-6C7B7A15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7800" y="1853828"/>
              <a:ext cx="3092400" cy="30924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E6AC0A7-742F-427C-AE5C-03F168C36958}"/>
                </a:ext>
              </a:extLst>
            </p:cNvPr>
            <p:cNvSpPr txBox="1"/>
            <p:nvPr/>
          </p:nvSpPr>
          <p:spPr>
            <a:xfrm>
              <a:off x="-174812" y="1553035"/>
              <a:ext cx="4572000" cy="18203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-US" sz="2533" b="1" dirty="0">
                  <a:solidFill>
                    <a:srgbClr val="595959"/>
                  </a:solidFill>
                  <a:latin typeface="Lato" panose="020B0604020202020204" charset="0"/>
                </a:rPr>
                <a:t>Propose</a:t>
              </a:r>
              <a:br>
                <a:rPr lang="en-US" sz="1400" b="1" dirty="0">
                  <a:solidFill>
                    <a:srgbClr val="595959"/>
                  </a:solidFill>
                  <a:latin typeface="Lato" panose="020B0604020202020204" charset="0"/>
                </a:rPr>
              </a:br>
              <a:r>
                <a:rPr lang="en-US" sz="1333" b="1" dirty="0">
                  <a:solidFill>
                    <a:srgbClr val="B7B7B7"/>
                  </a:solidFill>
                  <a:latin typeface="Lato" panose="020B0604020202020204" charset="0"/>
                </a:rPr>
                <a:t>Operation</a:t>
              </a:r>
              <a:endParaRPr lang="en-US" sz="1333" dirty="0"/>
            </a:p>
            <a:p>
              <a:br>
                <a:rPr lang="en-US" sz="2533" dirty="0"/>
              </a:br>
              <a:endParaRPr lang="en-US" sz="2533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13B4C8-82D9-85FE-924B-0C380A264E01}"/>
              </a:ext>
            </a:extLst>
          </p:cNvPr>
          <p:cNvGrpSpPr/>
          <p:nvPr/>
        </p:nvGrpSpPr>
        <p:grpSpPr>
          <a:xfrm>
            <a:off x="6819647" y="2439604"/>
            <a:ext cx="2151757" cy="2824285"/>
            <a:chOff x="5652937" y="1553035"/>
            <a:chExt cx="2275327" cy="298647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D035F8E-67B6-4D6D-B9C8-E902264AF579}"/>
                </a:ext>
              </a:extLst>
            </p:cNvPr>
            <p:cNvSpPr txBox="1"/>
            <p:nvPr/>
          </p:nvSpPr>
          <p:spPr>
            <a:xfrm>
              <a:off x="5775195" y="1553035"/>
              <a:ext cx="1489933" cy="1835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-US" sz="2533" b="1" dirty="0">
                  <a:solidFill>
                    <a:srgbClr val="595959"/>
                  </a:solidFill>
                  <a:latin typeface="Lato" panose="020B0604020202020204" charset="0"/>
                </a:rPr>
                <a:t>Decide</a:t>
              </a:r>
              <a:br>
                <a:rPr lang="en-US" sz="1733" b="1" dirty="0">
                  <a:solidFill>
                    <a:srgbClr val="595959"/>
                  </a:solidFill>
                  <a:latin typeface="Lato" panose="020B0604020202020204" charset="0"/>
                </a:rPr>
              </a:br>
              <a:r>
                <a:rPr lang="en-US" sz="1333" b="1" dirty="0">
                  <a:solidFill>
                    <a:srgbClr val="B7B7B7"/>
                  </a:solidFill>
                  <a:latin typeface="Lato" panose="020B0604020202020204" charset="0"/>
                </a:rPr>
                <a:t>Callback</a:t>
              </a:r>
              <a:endParaRPr lang="en-US" sz="1333" dirty="0"/>
            </a:p>
            <a:p>
              <a:br>
                <a:rPr lang="en-US" sz="2533" dirty="0"/>
              </a:br>
              <a:endParaRPr lang="en-US" sz="2533" dirty="0"/>
            </a:p>
          </p:txBody>
        </p:sp>
        <p:pic>
          <p:nvPicPr>
            <p:cNvPr id="4" name="Picture 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39B9EBF-B3A4-5281-FE33-721542DDC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2937" y="2264185"/>
              <a:ext cx="2275327" cy="2275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6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Properties of Consensus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98AA1F8D-4877-B1DE-B9F1-F4D5EC4E4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433" y="2307631"/>
            <a:ext cx="10810595" cy="3014800"/>
          </a:xfrm>
        </p:spPr>
        <p:txBody>
          <a:bodyPr/>
          <a:lstStyle/>
          <a:p>
            <a:pPr marL="608965" indent="-414655"/>
            <a:r>
              <a:rPr lang="en-US" sz="2800" b="1" dirty="0"/>
              <a:t>Termination: </a:t>
            </a:r>
            <a:r>
              <a:rPr lang="en-US" sz="2800" dirty="0">
                <a:solidFill>
                  <a:schemeClr val="tx1"/>
                </a:solidFill>
              </a:rPr>
              <a:t>All correct processes decide.</a:t>
            </a:r>
          </a:p>
          <a:p>
            <a:pPr marL="608965" indent="-414655">
              <a:lnSpc>
                <a:spcPct val="200000"/>
              </a:lnSpc>
            </a:pPr>
            <a:r>
              <a:rPr lang="en-US" sz="2800" b="1" dirty="0"/>
              <a:t>Integrity: </a:t>
            </a:r>
            <a:r>
              <a:rPr lang="en-US" sz="2800" dirty="0">
                <a:solidFill>
                  <a:schemeClr val="tx1"/>
                </a:solidFill>
              </a:rPr>
              <a:t>No process decides more than once.</a:t>
            </a:r>
          </a:p>
          <a:p>
            <a:pPr marL="608965" indent="-414655">
              <a:lnSpc>
                <a:spcPct val="200000"/>
              </a:lnSpc>
            </a:pPr>
            <a:r>
              <a:rPr lang="en-US" sz="2800" b="1" dirty="0"/>
              <a:t>Agreement: </a:t>
            </a:r>
            <a:r>
              <a:rPr lang="en-US" sz="2800" dirty="0">
                <a:solidFill>
                  <a:schemeClr val="tx1"/>
                </a:solidFill>
              </a:rPr>
              <a:t>No two correct processes decide different values.</a:t>
            </a:r>
          </a:p>
          <a:p>
            <a:pPr marL="608965" indent="-414655">
              <a:lnSpc>
                <a:spcPct val="200000"/>
              </a:lnSpc>
            </a:pPr>
            <a:r>
              <a:rPr lang="en-US" sz="2800" b="1" dirty="0"/>
              <a:t>Validity: </a:t>
            </a:r>
            <a:r>
              <a:rPr lang="en-US" sz="2800" dirty="0">
                <a:solidFill>
                  <a:schemeClr val="tx1"/>
                </a:solidFill>
              </a:rPr>
              <a:t>A decided value is proposed.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1111824" cy="108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i="1" dirty="0"/>
              <a:t>Asynchronous Model</a:t>
            </a: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158F5-947F-2B48-948E-79A070326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Google Shape;855;p65">
            <a:extLst>
              <a:ext uri="{FF2B5EF4-FFF2-40B4-BE49-F238E27FC236}">
                <a16:creationId xmlns:a16="http://schemas.microsoft.com/office/drawing/2014/main" id="{5EA3C033-E2D2-B033-799D-1079D2331C75}"/>
              </a:ext>
            </a:extLst>
          </p:cNvPr>
          <p:cNvSpPr txBox="1">
            <a:spLocks/>
          </p:cNvSpPr>
          <p:nvPr/>
        </p:nvSpPr>
        <p:spPr>
          <a:xfrm>
            <a:off x="972599" y="3605062"/>
            <a:ext cx="9904833" cy="65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700" i="1" dirty="0"/>
              <a:t>Arbitrary (but finite) message delays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4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Asynchronous Model (Informal)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texte 3">
                <a:extLst>
                  <a:ext uri="{FF2B5EF4-FFF2-40B4-BE49-F238E27FC236}">
                    <a16:creationId xmlns:a16="http://schemas.microsoft.com/office/drawing/2014/main" id="{98AA1F8D-4877-B1DE-B9F1-F4D5EC4E4FA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72433" y="2307631"/>
                <a:ext cx="10093859" cy="3014800"/>
              </a:xfrm>
            </p:spPr>
            <p:txBody>
              <a:bodyPr/>
              <a:lstStyle/>
              <a:p>
                <a:pPr marL="608965" indent="-414655"/>
                <a:r>
                  <a:rPr lang="en-US" sz="2800" b="1" dirty="0"/>
                  <a:t>No shared global clock: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 shared notion of time</a:t>
                </a:r>
              </a:p>
              <a:p>
                <a:pPr marL="608965" indent="-414655">
                  <a:lnSpc>
                    <a:spcPct val="200000"/>
                  </a:lnSpc>
                </a:pPr>
                <a:r>
                  <a:rPr lang="en-US" sz="2800" b="1" dirty="0"/>
                  <a:t>Arbitrary (but finite) message delays</a:t>
                </a:r>
              </a:p>
              <a:p>
                <a:pPr marL="608965" indent="-414655">
                  <a:lnSpc>
                    <a:spcPct val="200000"/>
                  </a:lnSpc>
                </a:pPr>
                <a:r>
                  <a:rPr lang="en-US" sz="2800" b="1" dirty="0"/>
                  <a:t>Model is purely event-driven: </a:t>
                </a:r>
                <a:r>
                  <a:rPr lang="en-US" sz="2800" dirty="0">
                    <a:solidFill>
                      <a:schemeClr val="tx1"/>
                    </a:solidFill>
                  </a:rPr>
                  <a:t>reception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8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>
                    <a:solidFill>
                      <a:schemeClr val="tx1"/>
                    </a:solidFill>
                  </a:rPr>
                  <a:t>sending</a:t>
                </a:r>
              </a:p>
            </p:txBody>
          </p:sp>
        </mc:Choice>
        <mc:Fallback xmlns="">
          <p:sp>
            <p:nvSpPr>
              <p:cNvPr id="10" name="Espace réservé du texte 3">
                <a:extLst>
                  <a:ext uri="{FF2B5EF4-FFF2-40B4-BE49-F238E27FC236}">
                    <a16:creationId xmlns:a16="http://schemas.microsoft.com/office/drawing/2014/main" id="{98AA1F8D-4877-B1DE-B9F1-F4D5EC4E4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2433" y="2307631"/>
                <a:ext cx="10093859" cy="3014800"/>
              </a:xfrm>
              <a:blipFill>
                <a:blip r:embed="rId3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1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972600" y="742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50" dirty="0"/>
              <a:t>Asynchronous Model (Formal)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39A96-2AAC-264B-A9C6-3776FA6B1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texte 3">
                <a:extLst>
                  <a:ext uri="{FF2B5EF4-FFF2-40B4-BE49-F238E27FC236}">
                    <a16:creationId xmlns:a16="http://schemas.microsoft.com/office/drawing/2014/main" id="{756BDD0E-E1F9-762B-0E4B-10F4B1A385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72433" y="1448406"/>
                <a:ext cx="10093859" cy="1783525"/>
              </a:xfrm>
            </p:spPr>
            <p:txBody>
              <a:bodyPr/>
              <a:lstStyle/>
              <a:p>
                <a:pPr marL="194310" indent="0">
                  <a:buNone/>
                </a:pPr>
                <a:r>
                  <a:rPr lang="fr-FR" sz="2800" dirty="0"/>
                  <a:t>Let </a:t>
                </a:r>
                <a:r>
                  <a:rPr lang="fr-FR" sz="2800" b="1" dirty="0"/>
                  <a:t>M </a:t>
                </a:r>
                <a:r>
                  <a:rPr lang="fr-FR" sz="2800" dirty="0" err="1"/>
                  <a:t>denote</a:t>
                </a:r>
                <a:r>
                  <a:rPr lang="fr-FR" sz="2800" dirty="0"/>
                  <a:t> the </a:t>
                </a:r>
                <a:r>
                  <a:rPr lang="fr-FR" sz="2800" b="1" dirty="0"/>
                  <a:t>message pool </a:t>
                </a:r>
                <a:r>
                  <a:rPr lang="fr-FR" sz="2800" dirty="0"/>
                  <a:t>of </a:t>
                </a:r>
                <a:r>
                  <a:rPr lang="fr-FR" sz="2800" dirty="0" err="1"/>
                  <a:t>outstanding</a:t>
                </a:r>
                <a:r>
                  <a:rPr lang="fr-FR" sz="2800" dirty="0"/>
                  <a:t> (not-</a:t>
                </a:r>
                <a:r>
                  <a:rPr lang="fr-FR" sz="2800" dirty="0" err="1"/>
                  <a:t>yet</a:t>
                </a:r>
                <a:r>
                  <a:rPr lang="fr-FR" sz="2800" dirty="0"/>
                  <a:t>-</a:t>
                </a:r>
                <a:r>
                  <a:rPr lang="fr-FR" sz="2800" dirty="0" err="1"/>
                  <a:t>delivered</a:t>
                </a:r>
                <a:r>
                  <a:rPr lang="fr-FR" sz="2800" dirty="0"/>
                  <a:t>) messages. </a:t>
                </a:r>
                <a:r>
                  <a:rPr lang="fr-FR" sz="2800" b="1" dirty="0"/>
                  <a:t>M </a:t>
                </a:r>
                <a:r>
                  <a:rPr lang="fr-FR" sz="2800" dirty="0" err="1"/>
                  <a:t>is</a:t>
                </a:r>
                <a:r>
                  <a:rPr lang="fr-FR" sz="2800" dirty="0"/>
                  <a:t> </a:t>
                </a:r>
                <a:r>
                  <a:rPr lang="fr-FR" sz="2800" dirty="0" err="1"/>
                  <a:t>initialized</a:t>
                </a:r>
                <a:r>
                  <a:rPr lang="fr-FR" sz="2800" dirty="0"/>
                  <a:t> to </a:t>
                </a:r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r-FR" sz="2800" dirty="0"/>
                  <a:t>.</a:t>
                </a:r>
                <a:endParaRPr lang="fr-FR" sz="2800" b="1" dirty="0"/>
              </a:p>
            </p:txBody>
          </p:sp>
        </mc:Choice>
        <mc:Fallback>
          <p:sp>
            <p:nvSpPr>
              <p:cNvPr id="5" name="Espace réservé du texte 3">
                <a:extLst>
                  <a:ext uri="{FF2B5EF4-FFF2-40B4-BE49-F238E27FC236}">
                    <a16:creationId xmlns:a16="http://schemas.microsoft.com/office/drawing/2014/main" id="{756BDD0E-E1F9-762B-0E4B-10F4B1A38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2433" y="1448406"/>
                <a:ext cx="10093859" cy="1783525"/>
              </a:xfrm>
              <a:blipFill>
                <a:blip r:embed="rId3"/>
                <a:stretch>
                  <a:fillRect t="-70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Espace réservé du texte 3">
                <a:extLst>
                  <a:ext uri="{FF2B5EF4-FFF2-40B4-BE49-F238E27FC236}">
                    <a16:creationId xmlns:a16="http://schemas.microsoft.com/office/drawing/2014/main" id="{575394ED-62BF-6EEF-AE1E-A924CEA439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432" y="3555730"/>
                <a:ext cx="10093859" cy="1783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609585" marR="0" lvl="0" indent="-414856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1219170" marR="0" lvl="1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828754" marR="0" lvl="2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2438339" marR="0" lvl="3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3047924" marR="0" lvl="4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3657509" marR="0" lvl="5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4267093" marR="0" lvl="6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4876678" marR="0" lvl="7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5486263" marR="0" lvl="8" indent="-3979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194310" indent="0">
                  <a:buFont typeface="Lato"/>
                  <a:buNone/>
                </a:pPr>
                <a:r>
                  <a:rPr lang="en-US" sz="2800" b="1" kern="0" dirty="0"/>
                  <a:t>while (true):</a:t>
                </a:r>
              </a:p>
              <a:p>
                <a:pPr marL="708660" indent="-514350">
                  <a:buFont typeface="+mj-lt"/>
                  <a:buAutoNum type="arabicPeriod"/>
                </a:pPr>
                <a:r>
                  <a:rPr lang="en-US" sz="2800" kern="0" dirty="0"/>
                  <a:t>select </a:t>
                </a:r>
                <a14:m>
                  <m:oMath xmlns:m="http://schemas.openxmlformats.org/officeDocument/2006/math">
                    <m:r>
                      <a:rPr lang="en-US" sz="2800" b="0" ker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)∈</m:t>
                    </m:r>
                  </m:oMath>
                </a14:m>
                <a:r>
                  <a:rPr lang="en-US" sz="2800" kern="0" dirty="0"/>
                  <a:t> </a:t>
                </a:r>
                <a:r>
                  <a:rPr lang="en-US" sz="2800" b="1" kern="0" dirty="0"/>
                  <a:t>M</a:t>
                </a:r>
                <a14:m>
                  <m:oMath xmlns:m="http://schemas.openxmlformats.org/officeDocument/2006/math">
                    <m:r>
                      <a:rPr lang="en-US" sz="2800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d>
                      <m:dPr>
                        <m:ctrlPr>
                          <a:rPr lang="en-US" sz="2800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,⊥</m:t>
                        </m:r>
                      </m:e>
                    </m:d>
                    <m:r>
                      <a:rPr lang="en-US" sz="2800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kern="0" dirty="0"/>
              </a:p>
              <a:p>
                <a:pPr marL="708660" indent="-514350">
                  <a:buFont typeface="+mj-lt"/>
                  <a:buAutoNum type="arabicPeriod"/>
                </a:pPr>
                <a:r>
                  <a:rPr lang="en-US" sz="2800" kern="0" dirty="0"/>
                  <a:t>deliver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800" kern="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fr-FR" sz="2800" kern="0" dirty="0"/>
              </a:p>
              <a:p>
                <a:pPr marL="70866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2800" kern="0" dirty="0"/>
                  <a:t> adds </a:t>
                </a:r>
                <a:r>
                  <a:rPr lang="fr-FR" sz="2800" kern="0" dirty="0" err="1"/>
                  <a:t>any</a:t>
                </a:r>
                <a:r>
                  <a:rPr lang="fr-FR" sz="2800" kern="0" dirty="0"/>
                  <a:t> </a:t>
                </a:r>
                <a:r>
                  <a:rPr lang="fr-FR" sz="2800" kern="0" dirty="0" err="1"/>
                  <a:t>number</a:t>
                </a:r>
                <a:r>
                  <a:rPr lang="fr-FR" sz="2800" kern="0" dirty="0"/>
                  <a:t> of messages to </a:t>
                </a:r>
                <a:r>
                  <a:rPr lang="fr-FR" sz="2800" b="1" kern="0" dirty="0"/>
                  <a:t>M</a:t>
                </a:r>
                <a:endParaRPr lang="fr-FR" sz="2800" kern="0" dirty="0"/>
              </a:p>
            </p:txBody>
          </p:sp>
        </mc:Choice>
        <mc:Fallback>
          <p:sp>
            <p:nvSpPr>
              <p:cNvPr id="6" name="Espace réservé du texte 3">
                <a:extLst>
                  <a:ext uri="{FF2B5EF4-FFF2-40B4-BE49-F238E27FC236}">
                    <a16:creationId xmlns:a16="http://schemas.microsoft.com/office/drawing/2014/main" id="{575394ED-62BF-6EEF-AE1E-A924CEA4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32" y="3555730"/>
                <a:ext cx="10093859" cy="1783525"/>
              </a:xfrm>
              <a:prstGeom prst="rect">
                <a:avLst/>
              </a:prstGeom>
              <a:blipFill>
                <a:blip r:embed="rId4"/>
                <a:stretch>
                  <a:fillRect b="-246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08A0C66-0829-8DCA-6B7F-ED74C92A1577}"/>
              </a:ext>
            </a:extLst>
          </p:cNvPr>
          <p:cNvSpPr txBox="1"/>
          <p:nvPr/>
        </p:nvSpPr>
        <p:spPr>
          <a:xfrm>
            <a:off x="4173166" y="3075057"/>
            <a:ext cx="5829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adversary controls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70ACFB-5876-6C0D-4D2F-140E2A9BAB99}"/>
              </a:ext>
            </a:extLst>
          </p:cNvPr>
          <p:cNvSpPr/>
          <p:nvPr/>
        </p:nvSpPr>
        <p:spPr>
          <a:xfrm>
            <a:off x="1125709" y="3704897"/>
            <a:ext cx="8546436" cy="1883979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2FCBA2-7058-AB62-42C6-90571ED1FF60}"/>
                  </a:ext>
                </a:extLst>
              </p:cNvPr>
              <p:cNvSpPr txBox="1"/>
              <p:nvPr/>
            </p:nvSpPr>
            <p:spPr>
              <a:xfrm>
                <a:off x="6635214" y="4217061"/>
                <a:ext cx="466679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= one step of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𝒑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2FCBA2-7058-AB62-42C6-90571ED1F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14" y="4217061"/>
                <a:ext cx="4666797" cy="707886"/>
              </a:xfrm>
              <a:prstGeom prst="rect">
                <a:avLst/>
              </a:prstGeom>
              <a:blipFill>
                <a:blip r:embed="rId5"/>
                <a:stretch>
                  <a:fillRect t="-16071" b="-37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4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/>
      <p:bldP spid="9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{50A712A3-1BD8-F64F-A55D-F2864BB2C621}tf10001076</Template>
  <TotalTime>9994</TotalTime>
  <Words>2755</Words>
  <Application>Microsoft Macintosh PowerPoint</Application>
  <PresentationFormat>Widescreen</PresentationFormat>
  <Paragraphs>503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Lato</vt:lpstr>
      <vt:lpstr>Raleway</vt:lpstr>
      <vt:lpstr>office theme</vt:lpstr>
      <vt:lpstr>1_Streamline</vt:lpstr>
      <vt:lpstr>FLP Impossibility Result</vt:lpstr>
      <vt:lpstr>Consensus </vt:lpstr>
      <vt:lpstr>System</vt:lpstr>
      <vt:lpstr>System</vt:lpstr>
      <vt:lpstr>Interface of Consensus</vt:lpstr>
      <vt:lpstr>Properties of Consensus</vt:lpstr>
      <vt:lpstr>Asynchronous Model</vt:lpstr>
      <vt:lpstr>Asynchronous Model (Informal)</vt:lpstr>
      <vt:lpstr>Asynchronous Model (Formal)</vt:lpstr>
      <vt:lpstr>Asynchronous Model (Formal)</vt:lpstr>
      <vt:lpstr>FLP Impossibility Result</vt:lpstr>
      <vt:lpstr>Proof by Contradiction</vt:lpstr>
      <vt:lpstr>Configurations</vt:lpstr>
      <vt:lpstr>Runs of Π</vt:lpstr>
      <vt:lpstr>Types of Configurations</vt:lpstr>
      <vt:lpstr>High-Level Proof Plan</vt:lpstr>
      <vt:lpstr>Lemma 1</vt:lpstr>
      <vt:lpstr>Lemma 1: Proof</vt:lpstr>
      <vt:lpstr>Lemma 1: Proof</vt:lpstr>
      <vt:lpstr>Lemma 1: Proof</vt:lpstr>
      <vt:lpstr>Lemma 1: Proof</vt:lpstr>
      <vt:lpstr>Lemma 1: Proof</vt:lpstr>
      <vt:lpstr>Lemma 1: Proof</vt:lpstr>
      <vt:lpstr>Lemma 1: Proof</vt:lpstr>
      <vt:lpstr>Lemma 1: Proof</vt:lpstr>
      <vt:lpstr>Lemma 1: Proof</vt:lpstr>
      <vt:lpstr>Lemma 1: Proof</vt:lpstr>
      <vt:lpstr>Lemma 1: Proof</vt:lpstr>
      <vt:lpstr>Lemma 1: Proof</vt:lpstr>
      <vt:lpstr>Lemma 1: Proof</vt:lpstr>
      <vt:lpstr>Lemma 1: Proof</vt:lpstr>
      <vt:lpstr>Lemma 2</vt:lpstr>
      <vt:lpstr>Lemma 2: Illustration</vt:lpstr>
      <vt:lpstr>Lemma 2: Proof</vt:lpstr>
      <vt:lpstr>Lemma 2: Proof</vt:lpstr>
      <vt:lpstr>Lemma 2: Proof</vt:lpstr>
      <vt:lpstr>Lemma 2: Proof (Case 2)</vt:lpstr>
      <vt:lpstr>Lemma 2: Proof (Case 2)</vt:lpstr>
      <vt:lpstr>Lemma 2: Proof (Case 2)</vt:lpstr>
      <vt:lpstr>Lemma 2: Proof (Case 2)</vt:lpstr>
      <vt:lpstr>Lemma 2: Proof (Case 2)</vt:lpstr>
      <vt:lpstr>Lemma 2: Proof (Case 2)</vt:lpstr>
      <vt:lpstr>Lemma 2: Proof (Case 2)</vt:lpstr>
      <vt:lpstr>Lemma 1: Proof</vt:lpstr>
      <vt:lpstr>Lemma 1: Proof</vt:lpstr>
      <vt:lpstr>Lemma 1 + Lemma 2</vt:lpstr>
      <vt:lpstr>Lemma 1 + Lemma 2</vt:lpstr>
      <vt:lpstr>Takeaway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Jovan Komatovic</cp:lastModifiedBy>
  <cp:revision>1651</cp:revision>
  <dcterms:created xsi:type="dcterms:W3CDTF">2013-07-15T20:26:40Z</dcterms:created>
  <dcterms:modified xsi:type="dcterms:W3CDTF">2023-10-23T15:01:27Z</dcterms:modified>
</cp:coreProperties>
</file>